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1"/>
  </p:notesMasterIdLst>
  <p:sldIdLst>
    <p:sldId id="256" r:id="rId2"/>
    <p:sldId id="257" r:id="rId3"/>
    <p:sldId id="258" r:id="rId4"/>
    <p:sldId id="285" r:id="rId5"/>
    <p:sldId id="287" r:id="rId6"/>
    <p:sldId id="288" r:id="rId7"/>
    <p:sldId id="259" r:id="rId8"/>
    <p:sldId id="261" r:id="rId9"/>
    <p:sldId id="260" r:id="rId10"/>
    <p:sldId id="263" r:id="rId11"/>
    <p:sldId id="264" r:id="rId12"/>
    <p:sldId id="265" r:id="rId13"/>
    <p:sldId id="266" r:id="rId14"/>
    <p:sldId id="267" r:id="rId15"/>
    <p:sldId id="268" r:id="rId16"/>
    <p:sldId id="269" r:id="rId17"/>
    <p:sldId id="270" r:id="rId18"/>
    <p:sldId id="271" r:id="rId19"/>
    <p:sldId id="273" r:id="rId20"/>
    <p:sldId id="274" r:id="rId21"/>
    <p:sldId id="292" r:id="rId22"/>
    <p:sldId id="291" r:id="rId23"/>
    <p:sldId id="276"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1F6328-B244-E24D-BE36-43232D80D656}">
          <p14:sldIdLst>
            <p14:sldId id="256"/>
            <p14:sldId id="257"/>
            <p14:sldId id="258"/>
            <p14:sldId id="285"/>
            <p14:sldId id="287"/>
            <p14:sldId id="288"/>
            <p14:sldId id="259"/>
            <p14:sldId id="261"/>
            <p14:sldId id="260"/>
            <p14:sldId id="263"/>
            <p14:sldId id="264"/>
            <p14:sldId id="265"/>
            <p14:sldId id="266"/>
            <p14:sldId id="267"/>
            <p14:sldId id="268"/>
            <p14:sldId id="269"/>
            <p14:sldId id="270"/>
            <p14:sldId id="271"/>
            <p14:sldId id="273"/>
            <p14:sldId id="274"/>
            <p14:sldId id="292"/>
            <p14:sldId id="291"/>
            <p14:sldId id="276"/>
            <p14:sldId id="279"/>
            <p14:sldId id="280"/>
            <p14:sldId id="281"/>
            <p14:sldId id="282"/>
            <p14:sldId id="283"/>
            <p14:sldId id="284"/>
          </p14:sldIdLst>
        </p14:section>
        <p14:section name="ALTS" id="{D50AE498-916C-0C49-BCE4-47A92B119CF7}">
          <p14:sldIdLst/>
        </p14:section>
      </p14:sectionLst>
    </p:ext>
    <p:ext uri="{EFAFB233-063F-42B5-8137-9DF3F51BA10A}">
      <p15:sldGuideLst xmlns:p15="http://schemas.microsoft.com/office/powerpoint/2012/main">
        <p15:guide id="1" orient="horz" pos="1638" userDrawn="1">
          <p15:clr>
            <a:srgbClr val="A4A3A4"/>
          </p15:clr>
        </p15:guide>
        <p15:guide id="2" pos="1164" userDrawn="1">
          <p15:clr>
            <a:srgbClr val="A4A3A4"/>
          </p15:clr>
        </p15:guide>
        <p15:guide id="3" orient="horz" pos="3884" userDrawn="1">
          <p15:clr>
            <a:srgbClr val="A4A3A4"/>
          </p15:clr>
        </p15:guide>
        <p15:guide id="4" pos="597" userDrawn="1">
          <p15:clr>
            <a:srgbClr val="A4A3A4"/>
          </p15:clr>
        </p15:guide>
        <p15:guide id="5" pos="6131" userDrawn="1">
          <p15:clr>
            <a:srgbClr val="A4A3A4"/>
          </p15:clr>
        </p15:guide>
        <p15:guide id="6" orient="horz" pos="1230" userDrawn="1">
          <p15:clr>
            <a:srgbClr val="A4A3A4"/>
          </p15:clr>
        </p15:guide>
        <p15:guide id="7" orient="horz" pos="2024" userDrawn="1">
          <p15:clr>
            <a:srgbClr val="A4A3A4"/>
          </p15:clr>
        </p15:guide>
        <p15:guide id="8" orient="horz" pos="2432" userDrawn="1">
          <p15:clr>
            <a:srgbClr val="A4A3A4"/>
          </p15:clr>
        </p15:guide>
        <p15:guide id="9" orient="horz" pos="2795" userDrawn="1">
          <p15:clr>
            <a:srgbClr val="A4A3A4"/>
          </p15:clr>
        </p15:guide>
        <p15:guide id="10" orient="horz" pos="3203" userDrawn="1">
          <p15:clr>
            <a:srgbClr val="A4A3A4"/>
          </p15:clr>
        </p15:guide>
        <p15:guide id="11" orient="horz" pos="3748" userDrawn="1">
          <p15:clr>
            <a:srgbClr val="A4A3A4"/>
          </p15:clr>
        </p15:guide>
        <p15:guide id="12" pos="65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718"/>
    <a:srgbClr val="BD4848"/>
    <a:srgbClr val="BC4648"/>
    <a:srgbClr val="B33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27" autoAdjust="0"/>
    <p:restoredTop sz="94637"/>
  </p:normalViewPr>
  <p:slideViewPr>
    <p:cSldViewPr snapToGrid="0">
      <p:cViewPr>
        <p:scale>
          <a:sx n="185" d="100"/>
          <a:sy n="185" d="100"/>
        </p:scale>
        <p:origin x="864" y="1016"/>
      </p:cViewPr>
      <p:guideLst>
        <p:guide orient="horz" pos="1638"/>
        <p:guide pos="1164"/>
        <p:guide orient="horz" pos="3884"/>
        <p:guide pos="597"/>
        <p:guide pos="6131"/>
        <p:guide orient="horz" pos="1230"/>
        <p:guide orient="horz" pos="2024"/>
        <p:guide orient="horz" pos="2432"/>
        <p:guide orient="horz" pos="2795"/>
        <p:guide orient="horz" pos="3203"/>
        <p:guide orient="horz" pos="3748"/>
        <p:guide pos="651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E1CAD-556B-C443-9844-08651087437F}" type="datetimeFigureOut">
              <a:rPr lang="en-US" smtClean="0"/>
              <a:t>8/11/25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E9B37-E1C7-C14E-A908-BFA86DD7D70D}" type="slidenum">
              <a:rPr lang="en-US" smtClean="0"/>
              <a:t>‹#›</a:t>
            </a:fld>
            <a:endParaRPr lang="en-US"/>
          </a:p>
        </p:txBody>
      </p:sp>
    </p:spTree>
    <p:extLst>
      <p:ext uri="{BB962C8B-B14F-4D97-AF65-F5344CB8AC3E}">
        <p14:creationId xmlns:p14="http://schemas.microsoft.com/office/powerpoint/2010/main" val="3535036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E9B37-E1C7-C14E-A908-BFA86DD7D70D}" type="slidenum">
              <a:rPr lang="en-US" smtClean="0"/>
              <a:t>3</a:t>
            </a:fld>
            <a:endParaRPr lang="en-US"/>
          </a:p>
        </p:txBody>
      </p:sp>
    </p:spTree>
    <p:extLst>
      <p:ext uri="{BB962C8B-B14F-4D97-AF65-F5344CB8AC3E}">
        <p14:creationId xmlns:p14="http://schemas.microsoft.com/office/powerpoint/2010/main" val="160346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AB41-1CD8-7FFA-B00F-A175AB52C87D}"/>
              </a:ext>
            </a:extLst>
          </p:cNvPr>
          <p:cNvSpPr>
            <a:spLocks noGrp="1"/>
          </p:cNvSpPr>
          <p:nvPr>
            <p:ph type="ctrTitle"/>
          </p:nvPr>
        </p:nvSpPr>
        <p:spPr>
          <a:xfrm>
            <a:off x="1524000" y="1122363"/>
            <a:ext cx="9144000" cy="2387600"/>
          </a:xfrm>
        </p:spPr>
        <p:txBody>
          <a:bodyPr anchor="b"/>
          <a:lstStyle>
            <a:lvl1pPr algn="l">
              <a:defRPr sz="6000" b="1" i="0">
                <a:latin typeface="Roboto Mono" pitchFamily="2" charset="0"/>
                <a:ea typeface="Roboto Mono" pitchFamily="2"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051F50F-7D2B-8F47-27D9-B90946027F3E}"/>
              </a:ext>
            </a:extLst>
          </p:cNvPr>
          <p:cNvSpPr>
            <a:spLocks noGrp="1"/>
          </p:cNvSpPr>
          <p:nvPr>
            <p:ph type="subTitle" idx="1"/>
          </p:nvPr>
        </p:nvSpPr>
        <p:spPr>
          <a:xfrm>
            <a:off x="1524000" y="3602038"/>
            <a:ext cx="9144000" cy="1655762"/>
          </a:xfrm>
        </p:spPr>
        <p:txBody>
          <a:bodyPr/>
          <a:lstStyle>
            <a:lvl1pPr marL="0" indent="0" algn="l">
              <a:buNone/>
              <a:defRPr sz="2400" b="0" i="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A81277FD-004B-8CFD-D245-A5EC7003BF37}"/>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5" name="Footer Placeholder 4">
            <a:extLst>
              <a:ext uri="{FF2B5EF4-FFF2-40B4-BE49-F238E27FC236}">
                <a16:creationId xmlns:a16="http://schemas.microsoft.com/office/drawing/2014/main" id="{6A66B8C9-4D08-1078-30E3-1B2CF9D6F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0C48C-7E55-1D21-BA31-7CE1F244DEC0}"/>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814376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0E5F-6F72-CF39-B21A-B3ABEAAC95B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5C1EB43-DD29-62BE-BE23-5D92CEDDE3C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967F44-46EE-F880-B9F8-441F4B786D5B}"/>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5" name="Footer Placeholder 4">
            <a:extLst>
              <a:ext uri="{FF2B5EF4-FFF2-40B4-BE49-F238E27FC236}">
                <a16:creationId xmlns:a16="http://schemas.microsoft.com/office/drawing/2014/main" id="{60C512EA-F6EA-CD4A-4702-247FD3641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138E1-7783-C233-5431-2F3C59647852}"/>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321377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5A686-BDE0-937E-CE10-3A3D094118C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C1E8B06-9A96-C3C2-4900-53724A3AC5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B5E9F1-248F-5D14-EB81-8BDAF2A9C47D}"/>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5" name="Footer Placeholder 4">
            <a:extLst>
              <a:ext uri="{FF2B5EF4-FFF2-40B4-BE49-F238E27FC236}">
                <a16:creationId xmlns:a16="http://schemas.microsoft.com/office/drawing/2014/main" id="{9A9667E6-873C-42F8-3241-6597694F0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C6C6F-7001-EF0C-7A1D-57722D6D737A}"/>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184101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78B28-3191-A46C-BF59-67CD9044089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3373CA-6B7E-17DF-F01A-149D2AAA45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65C90C-2797-9D9D-4341-76FBF9445E3D}"/>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5" name="Footer Placeholder 4">
            <a:extLst>
              <a:ext uri="{FF2B5EF4-FFF2-40B4-BE49-F238E27FC236}">
                <a16:creationId xmlns:a16="http://schemas.microsoft.com/office/drawing/2014/main" id="{7B8EF206-61EB-F7D2-1688-B2D698C06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613F30-CD8A-EFC9-3482-564416B8D28F}"/>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301626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3B37-58CC-FA7F-E57B-E6511CE1991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25DD6F-D3CC-2095-A2A9-4ABDA9C5BB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7B6FC5-6FE5-877F-8BF5-31AE1D95F13A}"/>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5" name="Footer Placeholder 4">
            <a:extLst>
              <a:ext uri="{FF2B5EF4-FFF2-40B4-BE49-F238E27FC236}">
                <a16:creationId xmlns:a16="http://schemas.microsoft.com/office/drawing/2014/main" id="{9FB247D2-898B-E535-7FFC-622F07E3A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0E6F0-DED2-7278-F0F9-6B2E3B407714}"/>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18774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9124-0837-08F8-E92B-8B9E8A4694B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475953-5605-F0A7-CB77-C8F1CD501A9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476AD8-CE6E-8F3F-0C67-2D013133CBA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E42E5FC-CA0E-014B-B464-D587E4060506}"/>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6" name="Footer Placeholder 5">
            <a:extLst>
              <a:ext uri="{FF2B5EF4-FFF2-40B4-BE49-F238E27FC236}">
                <a16:creationId xmlns:a16="http://schemas.microsoft.com/office/drawing/2014/main" id="{D2CCEB8E-E979-A415-D623-1BE63AA7C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62E25-8B11-1115-4D06-492E85647141}"/>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179215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6DC4-6124-19C4-4EE9-C1375FB105B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972FD5-99CB-1D28-71A0-8F09365F27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A7181-2E2F-C150-236E-956E3A9FEA5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C6AE13-6697-72FC-016A-63B6D3852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B74E2F-AAF2-2979-427B-20F50FDFBE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908555B-A611-D87E-8081-8AF42EC358C4}"/>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8" name="Footer Placeholder 7">
            <a:extLst>
              <a:ext uri="{FF2B5EF4-FFF2-40B4-BE49-F238E27FC236}">
                <a16:creationId xmlns:a16="http://schemas.microsoft.com/office/drawing/2014/main" id="{5B05F8ED-3213-18CE-476E-081884908C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FACB94-932E-95BC-6DB8-C2AD2E38AD67}"/>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3707191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1833-4043-758A-FB78-76A1723C97C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E2B623E-7C82-BA2A-702A-6E4D2CB9CBC6}"/>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4" name="Footer Placeholder 3">
            <a:extLst>
              <a:ext uri="{FF2B5EF4-FFF2-40B4-BE49-F238E27FC236}">
                <a16:creationId xmlns:a16="http://schemas.microsoft.com/office/drawing/2014/main" id="{8E8BCE26-DAA5-B6D7-C0D5-E86D1AA2C4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82613B-5C99-BEA3-67A4-47F5064C556F}"/>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2707841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3CFCF-6E0D-A447-FB7F-0B392244F27F}"/>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3" name="Footer Placeholder 2">
            <a:extLst>
              <a:ext uri="{FF2B5EF4-FFF2-40B4-BE49-F238E27FC236}">
                <a16:creationId xmlns:a16="http://schemas.microsoft.com/office/drawing/2014/main" id="{A97B1527-36D7-803D-39ED-DD44D9EE03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C4021-A219-6FA0-6FC1-E3575FD3850F}"/>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837730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8B91-84FF-E3E9-48FE-DF90370FBB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EE38FA-0111-1E77-248E-8F383FF300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2EC5EBD-5397-6CA3-A47C-ED2AA7066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568F46-4626-4750-C6C4-2B54859A1A27}"/>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6" name="Footer Placeholder 5">
            <a:extLst>
              <a:ext uri="{FF2B5EF4-FFF2-40B4-BE49-F238E27FC236}">
                <a16:creationId xmlns:a16="http://schemas.microsoft.com/office/drawing/2014/main" id="{ED5D4514-8D9B-FD23-C18C-506B8FE22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BBA1CB-0443-683B-0763-AD9454F9254F}"/>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372750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1A93A-73FB-8F25-DC9A-A1FF06EF64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DFAE359-4567-40EA-8B30-0E3B0B7F3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B73680-B4E6-E43B-716A-AF2B8D033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009E28-D470-5556-8BE3-47043CC28E3A}"/>
              </a:ext>
            </a:extLst>
          </p:cNvPr>
          <p:cNvSpPr>
            <a:spLocks noGrp="1"/>
          </p:cNvSpPr>
          <p:nvPr>
            <p:ph type="dt" sz="half" idx="10"/>
          </p:nvPr>
        </p:nvSpPr>
        <p:spPr/>
        <p:txBody>
          <a:bodyPr/>
          <a:lstStyle/>
          <a:p>
            <a:fld id="{7A890143-DAC4-F548-B43D-970387E6BE77}" type="datetimeFigureOut">
              <a:rPr lang="en-US" smtClean="0"/>
              <a:t>8/11/25</a:t>
            </a:fld>
            <a:endParaRPr lang="en-US"/>
          </a:p>
        </p:txBody>
      </p:sp>
      <p:sp>
        <p:nvSpPr>
          <p:cNvPr id="6" name="Footer Placeholder 5">
            <a:extLst>
              <a:ext uri="{FF2B5EF4-FFF2-40B4-BE49-F238E27FC236}">
                <a16:creationId xmlns:a16="http://schemas.microsoft.com/office/drawing/2014/main" id="{DFF1909E-F42D-6EA6-7D8E-015302BAA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F9D99-28EE-ED32-A1F6-F6121719026E}"/>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1584702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0A098-9913-1BA8-0585-12B8653005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B583A97-C1BE-C038-98F6-FB4AAE900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D3264A-B82F-A877-30B7-69C99E7DD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890143-DAC4-F548-B43D-970387E6BE77}" type="datetimeFigureOut">
              <a:rPr lang="en-US" smtClean="0"/>
              <a:t>8/11/25</a:t>
            </a:fld>
            <a:endParaRPr lang="en-US"/>
          </a:p>
        </p:txBody>
      </p:sp>
      <p:sp>
        <p:nvSpPr>
          <p:cNvPr id="5" name="Footer Placeholder 4">
            <a:extLst>
              <a:ext uri="{FF2B5EF4-FFF2-40B4-BE49-F238E27FC236}">
                <a16:creationId xmlns:a16="http://schemas.microsoft.com/office/drawing/2014/main" id="{A4448D2C-AED4-45F5-1F65-46ADDB470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21154C-394B-EB67-AC88-EEEA034B8C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8937D0-4804-964E-834B-291192334A78}" type="slidenum">
              <a:rPr lang="en-US" smtClean="0"/>
              <a:t>‹#›</a:t>
            </a:fld>
            <a:endParaRPr lang="en-US"/>
          </a:p>
        </p:txBody>
      </p:sp>
    </p:spTree>
    <p:extLst>
      <p:ext uri="{BB962C8B-B14F-4D97-AF65-F5344CB8AC3E}">
        <p14:creationId xmlns:p14="http://schemas.microsoft.com/office/powerpoint/2010/main" val="40688608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endgenderapartheid.today/"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endgenderapartheid.today/"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endgenderapartheid.today/"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descr="A close-up of a logo&#10;&#10;Description automatically generated">
            <a:extLst>
              <a:ext uri="{FF2B5EF4-FFF2-40B4-BE49-F238E27FC236}">
                <a16:creationId xmlns:a16="http://schemas.microsoft.com/office/drawing/2014/main" id="{5729AA7D-C43E-A46B-2D6B-0DDFAAF29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57" y="5680391"/>
            <a:ext cx="2680121" cy="715744"/>
          </a:xfrm>
          <a:prstGeom prst="rect">
            <a:avLst/>
          </a:prstGeom>
        </p:spPr>
      </p:pic>
      <p:sp>
        <p:nvSpPr>
          <p:cNvPr id="8" name="Oval 7">
            <a:extLst>
              <a:ext uri="{FF2B5EF4-FFF2-40B4-BE49-F238E27FC236}">
                <a16:creationId xmlns:a16="http://schemas.microsoft.com/office/drawing/2014/main" id="{6BF951F0-F15D-41D8-F106-49AF3B7D7BB5}"/>
              </a:ext>
            </a:extLst>
          </p:cNvPr>
          <p:cNvSpPr/>
          <p:nvPr/>
        </p:nvSpPr>
        <p:spPr>
          <a:xfrm>
            <a:off x="6593812" y="1110344"/>
            <a:ext cx="5225142" cy="522514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a:extLst>
              <a:ext uri="{FF2B5EF4-FFF2-40B4-BE49-F238E27FC236}">
                <a16:creationId xmlns:a16="http://schemas.microsoft.com/office/drawing/2014/main" id="{CAFAAA71-6248-00E4-6F8C-0849F473F91D}"/>
              </a:ext>
            </a:extLst>
          </p:cNvPr>
          <p:cNvSpPr>
            <a:spLocks noGrp="1"/>
          </p:cNvSpPr>
          <p:nvPr>
            <p:ph type="ctrTitle"/>
          </p:nvPr>
        </p:nvSpPr>
        <p:spPr>
          <a:xfrm>
            <a:off x="2394858" y="2036763"/>
            <a:ext cx="9144000" cy="2387600"/>
          </a:xfrm>
        </p:spPr>
        <p:txBody>
          <a:bodyPr>
            <a:normAutofit/>
          </a:bodyPr>
          <a:lstStyle/>
          <a:p>
            <a:pPr algn="l"/>
            <a:r>
              <a:rPr lang="ar-AE" sz="3600" b="1" dirty="0">
                <a:solidFill>
                  <a:srgbClr val="333333"/>
                </a:solidFill>
                <a:latin typeface="Roboto Mono" pitchFamily="2" charset="0"/>
                <a:ea typeface="Roboto Mono" pitchFamily="2" charset="0"/>
              </a:rPr>
              <a:t>به آپارتاید جنسیتی در افغانستان پایان دهید!</a:t>
            </a:r>
            <a:br>
              <a:rPr lang="en-GB" sz="3600" b="1" dirty="0">
                <a:solidFill>
                  <a:srgbClr val="333333"/>
                </a:solidFill>
                <a:latin typeface="Roboto Mono" pitchFamily="2" charset="0"/>
                <a:ea typeface="Roboto Mono" pitchFamily="2" charset="0"/>
              </a:rPr>
            </a:br>
            <a:endParaRPr lang="ar-AE" sz="3600" b="1" dirty="0">
              <a:solidFill>
                <a:srgbClr val="333333"/>
              </a:solidFill>
              <a:latin typeface="Roboto Mono" pitchFamily="2" charset="0"/>
              <a:ea typeface="Roboto Mono" pitchFamily="2" charset="0"/>
            </a:endParaRPr>
          </a:p>
        </p:txBody>
      </p:sp>
      <p:sp>
        <p:nvSpPr>
          <p:cNvPr id="7" name="Subtitle 6">
            <a:extLst>
              <a:ext uri="{FF2B5EF4-FFF2-40B4-BE49-F238E27FC236}">
                <a16:creationId xmlns:a16="http://schemas.microsoft.com/office/drawing/2014/main" id="{236924EC-EB92-C6FB-AFF4-96B54C49EF98}"/>
              </a:ext>
            </a:extLst>
          </p:cNvPr>
          <p:cNvSpPr>
            <a:spLocks noGrp="1"/>
          </p:cNvSpPr>
          <p:nvPr>
            <p:ph type="subTitle" idx="1"/>
          </p:nvPr>
        </p:nvSpPr>
        <p:spPr>
          <a:xfrm>
            <a:off x="8222003" y="5735637"/>
            <a:ext cx="9144000" cy="1655762"/>
          </a:xfrm>
        </p:spPr>
        <p:txBody>
          <a:bodyPr>
            <a:normAutofit/>
          </a:bodyPr>
          <a:lstStyle/>
          <a:p>
            <a:pPr algn="l"/>
            <a:r>
              <a:rPr lang="ar-AE" sz="1200" dirty="0">
                <a:solidFill>
                  <a:srgbClr val="333333"/>
                </a:solidFill>
                <a:latin typeface="Roboto Mono Medium" pitchFamily="2" charset="0"/>
                <a:ea typeface="Roboto Mono Medium" pitchFamily="2" charset="0"/>
              </a:rPr>
              <a:t>با پشتی‌بانی:</a:t>
            </a:r>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3"/>
          <a:stretch>
            <a:fillRect/>
          </a:stretch>
        </p:blipFill>
        <p:spPr>
          <a:xfrm>
            <a:off x="250371" y="211570"/>
            <a:ext cx="2906486" cy="486275"/>
          </a:xfrm>
          <a:prstGeom prst="rect">
            <a:avLst/>
          </a:prstGeom>
        </p:spPr>
      </p:pic>
      <p:pic>
        <p:nvPicPr>
          <p:cNvPr id="26" name="Picture 25">
            <a:extLst>
              <a:ext uri="{FF2B5EF4-FFF2-40B4-BE49-F238E27FC236}">
                <a16:creationId xmlns:a16="http://schemas.microsoft.com/office/drawing/2014/main" id="{2611A914-EC5A-00EB-E95D-DBD7D7DC0DCF}"/>
              </a:ext>
            </a:extLst>
          </p:cNvPr>
          <p:cNvPicPr>
            <a:picLocks noChangeAspect="1"/>
          </p:cNvPicPr>
          <p:nvPr/>
        </p:nvPicPr>
        <p:blipFill>
          <a:blip r:embed="rId4"/>
          <a:stretch>
            <a:fillRect/>
          </a:stretch>
        </p:blipFill>
        <p:spPr>
          <a:xfrm>
            <a:off x="3662448" y="5545780"/>
            <a:ext cx="1586384" cy="892341"/>
          </a:xfrm>
          <a:prstGeom prst="rect">
            <a:avLst/>
          </a:prstGeom>
        </p:spPr>
      </p:pic>
      <p:pic>
        <p:nvPicPr>
          <p:cNvPr id="29" name="Picture 28">
            <a:extLst>
              <a:ext uri="{FF2B5EF4-FFF2-40B4-BE49-F238E27FC236}">
                <a16:creationId xmlns:a16="http://schemas.microsoft.com/office/drawing/2014/main" id="{B6BB5380-5CE4-F16F-460D-78B45D455669}"/>
              </a:ext>
            </a:extLst>
          </p:cNvPr>
          <p:cNvPicPr>
            <a:picLocks noChangeAspect="1"/>
          </p:cNvPicPr>
          <p:nvPr/>
        </p:nvPicPr>
        <p:blipFill>
          <a:blip r:embed="rId5"/>
          <a:stretch>
            <a:fillRect/>
          </a:stretch>
        </p:blipFill>
        <p:spPr>
          <a:xfrm>
            <a:off x="5618763" y="5813094"/>
            <a:ext cx="975049" cy="355893"/>
          </a:xfrm>
          <a:prstGeom prst="rect">
            <a:avLst/>
          </a:prstGeom>
        </p:spPr>
      </p:pic>
      <p:sp>
        <p:nvSpPr>
          <p:cNvPr id="10" name="Subtitle 6">
            <a:extLst>
              <a:ext uri="{FF2B5EF4-FFF2-40B4-BE49-F238E27FC236}">
                <a16:creationId xmlns:a16="http://schemas.microsoft.com/office/drawing/2014/main" id="{C0680C64-F05D-BF4A-BCD0-B9E0AED18FF7}"/>
              </a:ext>
            </a:extLst>
          </p:cNvPr>
          <p:cNvSpPr txBox="1">
            <a:spLocks/>
          </p:cNvSpPr>
          <p:nvPr/>
        </p:nvSpPr>
        <p:spPr>
          <a:xfrm>
            <a:off x="9206383" y="353393"/>
            <a:ext cx="2735245"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فراخوانی برای اقدام</a:t>
            </a:r>
          </a:p>
        </p:txBody>
      </p:sp>
    </p:spTree>
    <p:extLst>
      <p:ext uri="{BB962C8B-B14F-4D97-AF65-F5344CB8AC3E}">
        <p14:creationId xmlns:p14="http://schemas.microsoft.com/office/powerpoint/2010/main" val="767135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کنوانسیون آپارتاید ۱۹۷۳</a:t>
            </a:r>
          </a:p>
        </p:txBody>
      </p:sp>
      <p:sp>
        <p:nvSpPr>
          <p:cNvPr id="17" name="TextBox 7">
            <a:extLst>
              <a:ext uri="{FF2B5EF4-FFF2-40B4-BE49-F238E27FC236}">
                <a16:creationId xmlns:a16="http://schemas.microsoft.com/office/drawing/2014/main" id="{DB387EA3-8B72-6DB6-309B-4C9DC826EEEF}"/>
              </a:ext>
            </a:extLst>
          </p:cNvPr>
          <p:cNvSpPr txBox="1"/>
          <p:nvPr/>
        </p:nvSpPr>
        <p:spPr>
          <a:xfrm>
            <a:off x="3621916" y="2139040"/>
            <a:ext cx="7542093"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کنوانسیون آپارتاید ۱۹۷۳ آپارتاید را به‌صورت زیر تعریف می‌کند:</a:t>
            </a:r>
          </a:p>
        </p:txBody>
      </p:sp>
      <p:sp>
        <p:nvSpPr>
          <p:cNvPr id="6" name="TextBox 7">
            <a:extLst>
              <a:ext uri="{FF2B5EF4-FFF2-40B4-BE49-F238E27FC236}">
                <a16:creationId xmlns:a16="http://schemas.microsoft.com/office/drawing/2014/main" id="{39BBACF6-1C3A-4DCE-044C-E6BB0E029A4A}"/>
              </a:ext>
            </a:extLst>
          </p:cNvPr>
          <p:cNvSpPr txBox="1"/>
          <p:nvPr/>
        </p:nvSpPr>
        <p:spPr>
          <a:xfrm>
            <a:off x="450141" y="3214655"/>
            <a:ext cx="9547861" cy="984885"/>
          </a:xfrm>
          <a:prstGeom prst="rect">
            <a:avLst/>
          </a:prstGeom>
        </p:spPr>
        <p:txBody>
          <a:bodyPr wrap="square" lIns="0" tIns="0" rIns="0" bIns="0" rtlCol="0" anchor="t">
            <a:spAutoFit/>
          </a:bodyPr>
          <a:lstStyle/>
          <a:p>
            <a:pPr algn="r"/>
            <a:r>
              <a:rPr lang="ar-AE" sz="3200" b="1" dirty="0">
                <a:latin typeface="Roboto Mono" pitchFamily="2" charset="0"/>
                <a:ea typeface="Roboto Mono" pitchFamily="2" charset="0"/>
              </a:rPr>
              <a:t>«اعمال غیرانسانی که با هدف برقراری و حفظ سلطه یک گروه نژادی بر گروه نژادی دیگر و سرکوب سیستماتیک آنها انجام می‌شود.»</a:t>
            </a:r>
          </a:p>
        </p:txBody>
      </p:sp>
      <p:sp>
        <p:nvSpPr>
          <p:cNvPr id="10" name="TextBox 7">
            <a:extLst>
              <a:ext uri="{FF2B5EF4-FFF2-40B4-BE49-F238E27FC236}">
                <a16:creationId xmlns:a16="http://schemas.microsoft.com/office/drawing/2014/main" id="{06177295-6A7C-B282-0A58-66A6AC98C282}"/>
              </a:ext>
            </a:extLst>
          </p:cNvPr>
          <p:cNvSpPr txBox="1"/>
          <p:nvPr/>
        </p:nvSpPr>
        <p:spPr>
          <a:xfrm>
            <a:off x="2193998" y="5445224"/>
            <a:ext cx="8970011" cy="1723549"/>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کنوانسیون آپارتاید ۱۹۷۳ از تجربه آپارتاید در آفریقای جنوبی پدید آمده است.</a:t>
            </a:r>
          </a:p>
          <a:p>
            <a:pPr algn="l"/>
            <a:endParaRPr lang="ar-AE"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7009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دانستن آپارتاید</a:t>
            </a:r>
          </a:p>
          <a:p>
            <a:pPr algn="r"/>
            <a:r>
              <a:rPr lang="ar-AE" sz="1800" b="1" dirty="0">
                <a:solidFill>
                  <a:srgbClr val="333333"/>
                </a:solidFill>
                <a:latin typeface="Roboto Mono" pitchFamily="2" charset="0"/>
                <a:ea typeface="Roboto Mono" pitchFamily="2" charset="0"/>
              </a:rPr>
              <a:t>پس‌زمینۀ تاریخی:</a:t>
            </a:r>
          </a:p>
          <a:p>
            <a:pPr algn="r"/>
            <a:endParaRPr lang="ar-AE" sz="1800" b="1" dirty="0">
              <a:solidFill>
                <a:srgbClr val="333333"/>
              </a:solidFill>
              <a:latin typeface="Roboto Mono" pitchFamily="2" charset="0"/>
              <a:ea typeface="Roboto Mono" pitchFamily="2" charset="0"/>
            </a:endParaRPr>
          </a:p>
        </p:txBody>
      </p:sp>
      <p:sp>
        <p:nvSpPr>
          <p:cNvPr id="17" name="TextBox 7">
            <a:extLst>
              <a:ext uri="{FF2B5EF4-FFF2-40B4-BE49-F238E27FC236}">
                <a16:creationId xmlns:a16="http://schemas.microsoft.com/office/drawing/2014/main" id="{DB387EA3-8B72-6DB6-309B-4C9DC826EEEF}"/>
              </a:ext>
            </a:extLst>
          </p:cNvPr>
          <p:cNvSpPr txBox="1"/>
          <p:nvPr/>
        </p:nvSpPr>
        <p:spPr>
          <a:xfrm>
            <a:off x="2376409" y="2139040"/>
            <a:ext cx="7542093" cy="246221"/>
          </a:xfrm>
          <a:prstGeom prst="rect">
            <a:avLst/>
          </a:prstGeom>
        </p:spPr>
        <p:txBody>
          <a:bodyPr wrap="square" lIns="0" tIns="0" rIns="0" bIns="0" rtlCol="0" anchor="t">
            <a:spAutoFit/>
          </a:bodyPr>
          <a:lstStyle/>
          <a:p>
            <a:pPr algn="r"/>
            <a:r>
              <a:rPr lang="ar-AE" sz="1600" b="1" dirty="0">
                <a:solidFill>
                  <a:srgbClr val="333333"/>
                </a:solidFill>
                <a:latin typeface="Roboto" panose="02000000000000000000" pitchFamily="2" charset="0"/>
                <a:ea typeface="Roboto" panose="02000000000000000000" pitchFamily="2" charset="0"/>
              </a:rPr>
              <a:t>جرم آپارتاید توسط این‌ها به رسمیت شناخته شده است:</a:t>
            </a:r>
          </a:p>
        </p:txBody>
      </p:sp>
      <p:sp>
        <p:nvSpPr>
          <p:cNvPr id="3" name="TextBox 7">
            <a:extLst>
              <a:ext uri="{FF2B5EF4-FFF2-40B4-BE49-F238E27FC236}">
                <a16:creationId xmlns:a16="http://schemas.microsoft.com/office/drawing/2014/main" id="{1DC4BC13-E5EB-D98B-E276-1909AF4D1A58}"/>
              </a:ext>
            </a:extLst>
          </p:cNvPr>
          <p:cNvSpPr txBox="1"/>
          <p:nvPr/>
        </p:nvSpPr>
        <p:spPr>
          <a:xfrm>
            <a:off x="1956894" y="2696289"/>
            <a:ext cx="7542093"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مجمع عمومی سازمان ملل متحد در سال ۱۹۶۶</a:t>
            </a:r>
          </a:p>
        </p:txBody>
      </p:sp>
      <p:sp>
        <p:nvSpPr>
          <p:cNvPr id="4" name="Oval 3">
            <a:extLst>
              <a:ext uri="{FF2B5EF4-FFF2-40B4-BE49-F238E27FC236}">
                <a16:creationId xmlns:a16="http://schemas.microsoft.com/office/drawing/2014/main" id="{23F8B306-7957-7777-A832-0DB54C2CC256}"/>
              </a:ext>
            </a:extLst>
          </p:cNvPr>
          <p:cNvSpPr/>
          <p:nvPr/>
        </p:nvSpPr>
        <p:spPr>
          <a:xfrm>
            <a:off x="9750699" y="27050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i="1" dirty="0"/>
          </a:p>
        </p:txBody>
      </p:sp>
      <p:sp>
        <p:nvSpPr>
          <p:cNvPr id="13" name="TextBox 7">
            <a:extLst>
              <a:ext uri="{FF2B5EF4-FFF2-40B4-BE49-F238E27FC236}">
                <a16:creationId xmlns:a16="http://schemas.microsoft.com/office/drawing/2014/main" id="{77679C69-14AB-D88A-8A4F-105826F77FB3}"/>
              </a:ext>
            </a:extLst>
          </p:cNvPr>
          <p:cNvSpPr txBox="1"/>
          <p:nvPr/>
        </p:nvSpPr>
        <p:spPr>
          <a:xfrm>
            <a:off x="1956894" y="3140491"/>
            <a:ext cx="7542093"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شورای امنیت سازمان ملل متحد در سال ۱۹۸۴</a:t>
            </a:r>
          </a:p>
        </p:txBody>
      </p:sp>
      <p:sp>
        <p:nvSpPr>
          <p:cNvPr id="14" name="Oval 13">
            <a:extLst>
              <a:ext uri="{FF2B5EF4-FFF2-40B4-BE49-F238E27FC236}">
                <a16:creationId xmlns:a16="http://schemas.microsoft.com/office/drawing/2014/main" id="{0DB4C0A3-6282-DD8C-7E7F-2F4B025DADDB}"/>
              </a:ext>
            </a:extLst>
          </p:cNvPr>
          <p:cNvSpPr/>
          <p:nvPr/>
        </p:nvSpPr>
        <p:spPr>
          <a:xfrm>
            <a:off x="9750699" y="3149262"/>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i="1" dirty="0"/>
          </a:p>
        </p:txBody>
      </p:sp>
      <p:sp>
        <p:nvSpPr>
          <p:cNvPr id="16" name="TextBox 7">
            <a:extLst>
              <a:ext uri="{FF2B5EF4-FFF2-40B4-BE49-F238E27FC236}">
                <a16:creationId xmlns:a16="http://schemas.microsoft.com/office/drawing/2014/main" id="{65EEDC8E-185C-3E56-64F4-C20046ED47D2}"/>
              </a:ext>
            </a:extLst>
          </p:cNvPr>
          <p:cNvSpPr txBox="1"/>
          <p:nvPr/>
        </p:nvSpPr>
        <p:spPr>
          <a:xfrm>
            <a:off x="2795926" y="3584693"/>
            <a:ext cx="6703061"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کنوانسیون بین‌المللی در مورد سرکوب و مجازات جرم آپارتاید در سال ۱۹۷۳</a:t>
            </a:r>
          </a:p>
        </p:txBody>
      </p:sp>
      <p:sp>
        <p:nvSpPr>
          <p:cNvPr id="19" name="Oval 18">
            <a:extLst>
              <a:ext uri="{FF2B5EF4-FFF2-40B4-BE49-F238E27FC236}">
                <a16:creationId xmlns:a16="http://schemas.microsoft.com/office/drawing/2014/main" id="{45657715-2937-8C28-6ABC-4B4EB68BA26F}"/>
              </a:ext>
            </a:extLst>
          </p:cNvPr>
          <p:cNvSpPr/>
          <p:nvPr/>
        </p:nvSpPr>
        <p:spPr>
          <a:xfrm>
            <a:off x="9750699" y="3593464"/>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i="1" dirty="0"/>
          </a:p>
        </p:txBody>
      </p:sp>
      <p:sp>
        <p:nvSpPr>
          <p:cNvPr id="21" name="TextBox 7">
            <a:extLst>
              <a:ext uri="{FF2B5EF4-FFF2-40B4-BE49-F238E27FC236}">
                <a16:creationId xmlns:a16="http://schemas.microsoft.com/office/drawing/2014/main" id="{1DC2DF3F-2186-9B92-6DB8-3FCFBBFE083F}"/>
              </a:ext>
            </a:extLst>
          </p:cNvPr>
          <p:cNvSpPr txBox="1"/>
          <p:nvPr/>
        </p:nvSpPr>
        <p:spPr>
          <a:xfrm>
            <a:off x="2326026" y="4152006"/>
            <a:ext cx="7172961"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پیمان رم دیوان کیفری بین‌المللی آپارتاید را به‌عنوان جرم علیه بشریت در تاریخ ۱۷ ژوئیه ۱۹۹۸ به رسمیت شناخته است.  </a:t>
            </a:r>
          </a:p>
        </p:txBody>
      </p:sp>
      <p:sp>
        <p:nvSpPr>
          <p:cNvPr id="22" name="Oval 21">
            <a:extLst>
              <a:ext uri="{FF2B5EF4-FFF2-40B4-BE49-F238E27FC236}">
                <a16:creationId xmlns:a16="http://schemas.microsoft.com/office/drawing/2014/main" id="{A6BCCD0E-03AA-87A4-6E93-61A663382D90}"/>
              </a:ext>
            </a:extLst>
          </p:cNvPr>
          <p:cNvSpPr/>
          <p:nvPr/>
        </p:nvSpPr>
        <p:spPr>
          <a:xfrm>
            <a:off x="9750699" y="4283888"/>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i="1" dirty="0"/>
          </a:p>
        </p:txBody>
      </p:sp>
      <p:sp>
        <p:nvSpPr>
          <p:cNvPr id="25" name="TextBox 7">
            <a:extLst>
              <a:ext uri="{FF2B5EF4-FFF2-40B4-BE49-F238E27FC236}">
                <a16:creationId xmlns:a16="http://schemas.microsoft.com/office/drawing/2014/main" id="{3B25F921-CC7C-FF02-2A1A-2777E1781493}"/>
              </a:ext>
            </a:extLst>
          </p:cNvPr>
          <p:cNvSpPr txBox="1"/>
          <p:nvPr/>
        </p:nvSpPr>
        <p:spPr>
          <a:xfrm>
            <a:off x="2326026" y="4965541"/>
            <a:ext cx="7172961"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کمیسیون حقوق بین‌الملل آپارتاید را به‌عنوان جرم علیه بشریت در سال ۲۰۰۱ به رسمیت شناسایی کرد.</a:t>
            </a:r>
          </a:p>
        </p:txBody>
      </p:sp>
      <p:sp>
        <p:nvSpPr>
          <p:cNvPr id="26" name="Oval 25">
            <a:extLst>
              <a:ext uri="{FF2B5EF4-FFF2-40B4-BE49-F238E27FC236}">
                <a16:creationId xmlns:a16="http://schemas.microsoft.com/office/drawing/2014/main" id="{8BE7EA47-9284-A24E-CEDC-B6423E409CC2}"/>
              </a:ext>
            </a:extLst>
          </p:cNvPr>
          <p:cNvSpPr/>
          <p:nvPr/>
        </p:nvSpPr>
        <p:spPr>
          <a:xfrm>
            <a:off x="9750699" y="4974312"/>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i="1" dirty="0"/>
          </a:p>
        </p:txBody>
      </p:sp>
    </p:spTree>
    <p:extLst>
      <p:ext uri="{BB962C8B-B14F-4D97-AF65-F5344CB8AC3E}">
        <p14:creationId xmlns:p14="http://schemas.microsoft.com/office/powerpoint/2010/main" val="95169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شناسایی آپارتاید جنسیتی در افغانستان</a:t>
            </a:r>
          </a:p>
          <a:p>
            <a:pPr algn="r"/>
            <a:r>
              <a:rPr lang="ar-AE" sz="1800" b="1" dirty="0">
                <a:solidFill>
                  <a:srgbClr val="333333"/>
                </a:solidFill>
                <a:latin typeface="Roboto Mono" pitchFamily="2" charset="0"/>
                <a:ea typeface="Roboto Mono" pitchFamily="2" charset="0"/>
              </a:rPr>
              <a:t>مبارزه دیرینۀ زنان</a:t>
            </a:r>
          </a:p>
        </p:txBody>
      </p:sp>
      <p:sp>
        <p:nvSpPr>
          <p:cNvPr id="17" name="TextBox 7">
            <a:extLst>
              <a:ext uri="{FF2B5EF4-FFF2-40B4-BE49-F238E27FC236}">
                <a16:creationId xmlns:a16="http://schemas.microsoft.com/office/drawing/2014/main" id="{DB387EA3-8B72-6DB6-309B-4C9DC826EEEF}"/>
              </a:ext>
            </a:extLst>
          </p:cNvPr>
          <p:cNvSpPr txBox="1"/>
          <p:nvPr/>
        </p:nvSpPr>
        <p:spPr>
          <a:xfrm>
            <a:off x="1132142" y="2146416"/>
            <a:ext cx="8785861" cy="246221"/>
          </a:xfrm>
          <a:prstGeom prst="rect">
            <a:avLst/>
          </a:prstGeom>
        </p:spPr>
        <p:txBody>
          <a:bodyPr wrap="square" lIns="0" tIns="0" rIns="0" bIns="0" rtlCol="0" anchor="t">
            <a:spAutoFit/>
          </a:bodyPr>
          <a:lstStyle/>
          <a:p>
            <a:pPr algn="r"/>
            <a:r>
              <a:rPr lang="ar-AE" sz="1600" b="1" dirty="0">
                <a:solidFill>
                  <a:srgbClr val="333333"/>
                </a:solidFill>
                <a:latin typeface="Roboto" panose="02000000000000000000" pitchFamily="2" charset="0"/>
                <a:ea typeface="Roboto" panose="02000000000000000000" pitchFamily="2" charset="0"/>
              </a:rPr>
              <a:t>خواست‌ها برای به‌رسمیت‌شناختن آپارتاید جنسیتی در افغانستان ریشه در تلاش‌های تاریخی زنان افغانستان و حامیان آنها دارد.</a:t>
            </a:r>
          </a:p>
        </p:txBody>
      </p:sp>
      <p:sp>
        <p:nvSpPr>
          <p:cNvPr id="3" name="TextBox 7">
            <a:extLst>
              <a:ext uri="{FF2B5EF4-FFF2-40B4-BE49-F238E27FC236}">
                <a16:creationId xmlns:a16="http://schemas.microsoft.com/office/drawing/2014/main" id="{1DC4BC13-E5EB-D98B-E276-1909AF4D1A58}"/>
              </a:ext>
            </a:extLst>
          </p:cNvPr>
          <p:cNvSpPr txBox="1"/>
          <p:nvPr/>
        </p:nvSpPr>
        <p:spPr>
          <a:xfrm>
            <a:off x="1956894" y="3182778"/>
            <a:ext cx="7542093"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شهادت‌ها در دادگاه ۱۹۹۸ کمپاین جهانی حقوق بشر زنان.  </a:t>
            </a:r>
          </a:p>
        </p:txBody>
      </p:sp>
      <p:sp>
        <p:nvSpPr>
          <p:cNvPr id="4" name="Oval 3">
            <a:extLst>
              <a:ext uri="{FF2B5EF4-FFF2-40B4-BE49-F238E27FC236}">
                <a16:creationId xmlns:a16="http://schemas.microsoft.com/office/drawing/2014/main" id="{23F8B306-7957-7777-A832-0DB54C2CC256}"/>
              </a:ext>
            </a:extLst>
          </p:cNvPr>
          <p:cNvSpPr/>
          <p:nvPr/>
        </p:nvSpPr>
        <p:spPr>
          <a:xfrm>
            <a:off x="9750699" y="3191549"/>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TextBox 7">
            <a:extLst>
              <a:ext uri="{FF2B5EF4-FFF2-40B4-BE49-F238E27FC236}">
                <a16:creationId xmlns:a16="http://schemas.microsoft.com/office/drawing/2014/main" id="{65EEDC8E-185C-3E56-64F4-C20046ED47D2}"/>
              </a:ext>
            </a:extLst>
          </p:cNvPr>
          <p:cNvSpPr txBox="1"/>
          <p:nvPr/>
        </p:nvSpPr>
        <p:spPr>
          <a:xfrm>
            <a:off x="2789695" y="4010660"/>
            <a:ext cx="6703061"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در ژانویه ۱۹۹۹، عبدالفتاح عمار، گزارشگر ویژه سازمان ملل در آن زمان، اظهار داشت که طالبان «سیستمی از آپارتاید را به‌طور واقعی در مورد زنان معرفی کرده اند.» </a:t>
            </a:r>
          </a:p>
        </p:txBody>
      </p:sp>
      <p:sp>
        <p:nvSpPr>
          <p:cNvPr id="19" name="Oval 18">
            <a:extLst>
              <a:ext uri="{FF2B5EF4-FFF2-40B4-BE49-F238E27FC236}">
                <a16:creationId xmlns:a16="http://schemas.microsoft.com/office/drawing/2014/main" id="{45657715-2937-8C28-6ABC-4B4EB68BA26F}"/>
              </a:ext>
            </a:extLst>
          </p:cNvPr>
          <p:cNvSpPr/>
          <p:nvPr/>
        </p:nvSpPr>
        <p:spPr>
          <a:xfrm>
            <a:off x="9750699" y="4142541"/>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5" name="TextBox 7">
            <a:extLst>
              <a:ext uri="{FF2B5EF4-FFF2-40B4-BE49-F238E27FC236}">
                <a16:creationId xmlns:a16="http://schemas.microsoft.com/office/drawing/2014/main" id="{3B25F921-CC7C-FF02-2A1A-2777E1781493}"/>
              </a:ext>
            </a:extLst>
          </p:cNvPr>
          <p:cNvSpPr txBox="1"/>
          <p:nvPr/>
        </p:nvSpPr>
        <p:spPr>
          <a:xfrm>
            <a:off x="2319795" y="5084763"/>
            <a:ext cx="7172961"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رویۀ ویژه سازمان ملل و دیگر کارشناسان سازمان ملل طی سال‌ها کاربرد مفهوم آپارتاید جنسیتی در افغانستان را تأیید کرده‌اند.</a:t>
            </a:r>
          </a:p>
        </p:txBody>
      </p:sp>
      <p:sp>
        <p:nvSpPr>
          <p:cNvPr id="26" name="Oval 25">
            <a:extLst>
              <a:ext uri="{FF2B5EF4-FFF2-40B4-BE49-F238E27FC236}">
                <a16:creationId xmlns:a16="http://schemas.microsoft.com/office/drawing/2014/main" id="{8BE7EA47-9284-A24E-CEDC-B6423E409CC2}"/>
              </a:ext>
            </a:extLst>
          </p:cNvPr>
          <p:cNvSpPr/>
          <p:nvPr/>
        </p:nvSpPr>
        <p:spPr>
          <a:xfrm>
            <a:off x="9750699" y="5216644"/>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Tree>
    <p:extLst>
      <p:ext uri="{BB962C8B-B14F-4D97-AF65-F5344CB8AC3E}">
        <p14:creationId xmlns:p14="http://schemas.microsoft.com/office/powerpoint/2010/main" val="3588950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رژیم آپارتاید جنسیتی طالبان</a:t>
            </a:r>
          </a:p>
        </p:txBody>
      </p:sp>
      <p:sp>
        <p:nvSpPr>
          <p:cNvPr id="17" name="TextBox 7">
            <a:extLst>
              <a:ext uri="{FF2B5EF4-FFF2-40B4-BE49-F238E27FC236}">
                <a16:creationId xmlns:a16="http://schemas.microsoft.com/office/drawing/2014/main" id="{DB387EA3-8B72-6DB6-309B-4C9DC826EEEF}"/>
              </a:ext>
            </a:extLst>
          </p:cNvPr>
          <p:cNvSpPr txBox="1"/>
          <p:nvPr/>
        </p:nvSpPr>
        <p:spPr>
          <a:xfrm>
            <a:off x="1856739" y="2786009"/>
            <a:ext cx="7542093"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طالبان ۱۴۰ فرمان صادر کرده‌اند که از این تعداد، ۸۵ مورد به‌طور خاص به محدود کردن حقوق زنان اختصاص دارد که بیشتر از تمام دیگر فرمان‌هایست که به بخش‌های دیگر مربوط می‌شوند.</a:t>
            </a:r>
          </a:p>
        </p:txBody>
      </p:sp>
      <p:sp>
        <p:nvSpPr>
          <p:cNvPr id="26" name="Oval 25">
            <a:extLst>
              <a:ext uri="{FF2B5EF4-FFF2-40B4-BE49-F238E27FC236}">
                <a16:creationId xmlns:a16="http://schemas.microsoft.com/office/drawing/2014/main" id="{52D95807-1F57-B1F5-9B4B-36C0E7F43107}"/>
              </a:ext>
            </a:extLst>
          </p:cNvPr>
          <p:cNvSpPr>
            <a:spLocks/>
          </p:cNvSpPr>
          <p:nvPr/>
        </p:nvSpPr>
        <p:spPr>
          <a:xfrm>
            <a:off x="9703203" y="2716201"/>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1" name="TextBox 9">
            <a:extLst>
              <a:ext uri="{FF2B5EF4-FFF2-40B4-BE49-F238E27FC236}">
                <a16:creationId xmlns:a16="http://schemas.microsoft.com/office/drawing/2014/main" id="{30F5AEF2-0698-9554-AB87-5BC0F7AAB480}"/>
              </a:ext>
            </a:extLst>
          </p:cNvPr>
          <p:cNvSpPr txBox="1"/>
          <p:nvPr/>
        </p:nvSpPr>
        <p:spPr>
          <a:xfrm>
            <a:off x="1864234" y="4038480"/>
            <a:ext cx="7542093"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طالبان به‌طور سیستماتیک تمامی مکانیزم‌ها، قوانین، سیاست‌ها و نهادهای موجود که به‌منظور از بین بردن خشونت و آزار علیه زنان طراحی شده بودند، را از بین برده‌اند.</a:t>
            </a:r>
          </a:p>
        </p:txBody>
      </p:sp>
      <p:sp>
        <p:nvSpPr>
          <p:cNvPr id="27" name="Oval 26">
            <a:extLst>
              <a:ext uri="{FF2B5EF4-FFF2-40B4-BE49-F238E27FC236}">
                <a16:creationId xmlns:a16="http://schemas.microsoft.com/office/drawing/2014/main" id="{A3A7FA8A-B4EC-8276-3D2F-DC948F74968C}"/>
              </a:ext>
            </a:extLst>
          </p:cNvPr>
          <p:cNvSpPr>
            <a:spLocks/>
          </p:cNvSpPr>
          <p:nvPr/>
        </p:nvSpPr>
        <p:spPr>
          <a:xfrm>
            <a:off x="9703203" y="3968672"/>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3" name="TextBox 10">
            <a:extLst>
              <a:ext uri="{FF2B5EF4-FFF2-40B4-BE49-F238E27FC236}">
                <a16:creationId xmlns:a16="http://schemas.microsoft.com/office/drawing/2014/main" id="{778A22F0-4508-2A16-155C-1F283377BACC}"/>
              </a:ext>
            </a:extLst>
          </p:cNvPr>
          <p:cNvSpPr txBox="1"/>
          <p:nvPr/>
        </p:nvSpPr>
        <p:spPr>
          <a:xfrm>
            <a:off x="1856739" y="5369613"/>
            <a:ext cx="7542093"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زنان بدون هیچ وسیله‌ای برای دسترسی به عدالت رها شده‌اند.</a:t>
            </a:r>
          </a:p>
        </p:txBody>
      </p:sp>
      <p:sp>
        <p:nvSpPr>
          <p:cNvPr id="28" name="Oval 27">
            <a:extLst>
              <a:ext uri="{FF2B5EF4-FFF2-40B4-BE49-F238E27FC236}">
                <a16:creationId xmlns:a16="http://schemas.microsoft.com/office/drawing/2014/main" id="{CA8F66EB-79CB-607E-9CEC-5BB350BFC5A5}"/>
              </a:ext>
            </a:extLst>
          </p:cNvPr>
          <p:cNvSpPr>
            <a:spLocks/>
          </p:cNvSpPr>
          <p:nvPr/>
        </p:nvSpPr>
        <p:spPr>
          <a:xfrm>
            <a:off x="9703203" y="517669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TextBox 7">
            <a:extLst>
              <a:ext uri="{FF2B5EF4-FFF2-40B4-BE49-F238E27FC236}">
                <a16:creationId xmlns:a16="http://schemas.microsoft.com/office/drawing/2014/main" id="{0D6161D3-6115-A333-772A-868547987625}"/>
              </a:ext>
            </a:extLst>
          </p:cNvPr>
          <p:cNvSpPr txBox="1"/>
          <p:nvPr/>
        </p:nvSpPr>
        <p:spPr>
          <a:xfrm>
            <a:off x="2684004" y="1929155"/>
            <a:ext cx="7542093" cy="369332"/>
          </a:xfrm>
          <a:prstGeom prst="rect">
            <a:avLst/>
          </a:prstGeom>
        </p:spPr>
        <p:txBody>
          <a:bodyPr wrap="square" lIns="0" tIns="0" rIns="0" bIns="0" rtlCol="0" anchor="t">
            <a:spAutoFit/>
          </a:bodyPr>
          <a:lstStyle/>
          <a:p>
            <a:pPr algn="r"/>
            <a:r>
              <a:rPr lang="ar-AE" sz="2400" b="1" dirty="0">
                <a:solidFill>
                  <a:srgbClr val="333333"/>
                </a:solidFill>
                <a:latin typeface="Roboto Black" panose="02000000000000000000" pitchFamily="2" charset="0"/>
                <a:ea typeface="Roboto Black" panose="02000000000000000000" pitchFamily="2" charset="0"/>
              </a:rPr>
              <a:t>زمینۀ متحرک آپارتاید جنسیتی:</a:t>
            </a:r>
          </a:p>
        </p:txBody>
      </p:sp>
    </p:spTree>
    <p:extLst>
      <p:ext uri="{BB962C8B-B14F-4D97-AF65-F5344CB8AC3E}">
        <p14:creationId xmlns:p14="http://schemas.microsoft.com/office/powerpoint/2010/main" val="346885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رژیم آپارتاید جنسیتی طالبان</a:t>
            </a:r>
          </a:p>
        </p:txBody>
      </p:sp>
      <p:sp>
        <p:nvSpPr>
          <p:cNvPr id="10" name="TextBox 7">
            <a:extLst>
              <a:ext uri="{FF2B5EF4-FFF2-40B4-BE49-F238E27FC236}">
                <a16:creationId xmlns:a16="http://schemas.microsoft.com/office/drawing/2014/main" id="{39E2293A-4102-6543-9F3E-BC0C29EA67A5}"/>
              </a:ext>
            </a:extLst>
          </p:cNvPr>
          <p:cNvSpPr txBox="1"/>
          <p:nvPr/>
        </p:nvSpPr>
        <p:spPr>
          <a:xfrm>
            <a:off x="1856739" y="2786009"/>
            <a:ext cx="7542093" cy="738664"/>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با غیرانسانی کردن و به حاشیه‌ راندن زنان، طالبان اجرای سختگیرانه عقاید ایدئولوژیک خود را تحمیل می‌کنند و اطمینان حاصل می‌کنند که هرگونه انحراف از هنجارهای آنان مجازات شود. این وضعیت یک جامعه مشابه را حفظ می‌کند که در آن مخالفت به حداقل می‌رسد و تسلط دولت و مردان بر زنان ادامه پیدا می‌کند.</a:t>
            </a:r>
          </a:p>
        </p:txBody>
      </p:sp>
      <p:sp>
        <p:nvSpPr>
          <p:cNvPr id="11" name="Oval 10">
            <a:extLst>
              <a:ext uri="{FF2B5EF4-FFF2-40B4-BE49-F238E27FC236}">
                <a16:creationId xmlns:a16="http://schemas.microsoft.com/office/drawing/2014/main" id="{E030DED6-7EF2-1545-A0C0-ADE9C555196B}"/>
              </a:ext>
            </a:extLst>
          </p:cNvPr>
          <p:cNvSpPr>
            <a:spLocks/>
          </p:cNvSpPr>
          <p:nvPr/>
        </p:nvSpPr>
        <p:spPr>
          <a:xfrm>
            <a:off x="9703203" y="2817550"/>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2" name="TextBox 9">
            <a:extLst>
              <a:ext uri="{FF2B5EF4-FFF2-40B4-BE49-F238E27FC236}">
                <a16:creationId xmlns:a16="http://schemas.microsoft.com/office/drawing/2014/main" id="{5E4785E7-66A8-774F-BE43-E55C9245C3A9}"/>
              </a:ext>
            </a:extLst>
          </p:cNvPr>
          <p:cNvSpPr txBox="1"/>
          <p:nvPr/>
        </p:nvSpPr>
        <p:spPr>
          <a:xfrm>
            <a:off x="1864234" y="4038480"/>
            <a:ext cx="7542093"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سرکوب سیستماتیک باورهای اصلی طالبان را تقویت می‌کند و جامعه‌ای را ایجاد می‌کند که بازتاب‌دهنده جنبش ایدئولوژیک آن‌هاست. این امر به ایجاد ترس و اطاعت در میان مردم کمک می‌کند و از مقاومت جلوگیری می‌کند.</a:t>
            </a:r>
          </a:p>
        </p:txBody>
      </p:sp>
      <p:sp>
        <p:nvSpPr>
          <p:cNvPr id="13" name="Oval 12">
            <a:extLst>
              <a:ext uri="{FF2B5EF4-FFF2-40B4-BE49-F238E27FC236}">
                <a16:creationId xmlns:a16="http://schemas.microsoft.com/office/drawing/2014/main" id="{02CDD4C1-AD2D-5646-98DC-AB03CC53BDFD}"/>
              </a:ext>
            </a:extLst>
          </p:cNvPr>
          <p:cNvSpPr>
            <a:spLocks/>
          </p:cNvSpPr>
          <p:nvPr/>
        </p:nvSpPr>
        <p:spPr>
          <a:xfrm>
            <a:off x="9703203" y="3968672"/>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TextBox 7">
            <a:extLst>
              <a:ext uri="{FF2B5EF4-FFF2-40B4-BE49-F238E27FC236}">
                <a16:creationId xmlns:a16="http://schemas.microsoft.com/office/drawing/2014/main" id="{0CBA6220-77E1-4545-9954-C81C6F016853}"/>
              </a:ext>
            </a:extLst>
          </p:cNvPr>
          <p:cNvSpPr txBox="1"/>
          <p:nvPr/>
        </p:nvSpPr>
        <p:spPr>
          <a:xfrm>
            <a:off x="2684004" y="1929155"/>
            <a:ext cx="7542093" cy="369332"/>
          </a:xfrm>
          <a:prstGeom prst="rect">
            <a:avLst/>
          </a:prstGeom>
        </p:spPr>
        <p:txBody>
          <a:bodyPr wrap="square" lIns="0" tIns="0" rIns="0" bIns="0" rtlCol="0" anchor="t">
            <a:spAutoFit/>
          </a:bodyPr>
          <a:lstStyle/>
          <a:p>
            <a:pPr algn="r"/>
            <a:r>
              <a:rPr lang="ar-AE" sz="2400" b="1" dirty="0">
                <a:solidFill>
                  <a:srgbClr val="333333"/>
                </a:solidFill>
                <a:latin typeface="Roboto Black" panose="02000000000000000000" pitchFamily="2" charset="0"/>
                <a:ea typeface="Roboto Black" panose="02000000000000000000" pitchFamily="2" charset="0"/>
              </a:rPr>
              <a:t>غرض از آپارتاید جنسیتی:</a:t>
            </a:r>
          </a:p>
        </p:txBody>
      </p:sp>
    </p:spTree>
    <p:extLst>
      <p:ext uri="{BB962C8B-B14F-4D97-AF65-F5344CB8AC3E}">
        <p14:creationId xmlns:p14="http://schemas.microsoft.com/office/powerpoint/2010/main" val="2352144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رژیم آپارتاید جنسیتی طالبان</a:t>
            </a:r>
            <a:endParaRPr lang="en-US" sz="1800" b="1" dirty="0">
              <a:solidFill>
                <a:srgbClr val="333333"/>
              </a:solidFill>
              <a:latin typeface="Roboto Mono" pitchFamily="2" charset="0"/>
              <a:ea typeface="Roboto Mono" pitchFamily="2" charset="0"/>
            </a:endParaRPr>
          </a:p>
        </p:txBody>
      </p:sp>
      <p:sp>
        <p:nvSpPr>
          <p:cNvPr id="10" name="TextBox 7">
            <a:extLst>
              <a:ext uri="{FF2B5EF4-FFF2-40B4-BE49-F238E27FC236}">
                <a16:creationId xmlns:a16="http://schemas.microsoft.com/office/drawing/2014/main" id="{F657841C-0188-6442-AC80-04CA1E1F6F0B}"/>
              </a:ext>
            </a:extLst>
          </p:cNvPr>
          <p:cNvSpPr txBox="1"/>
          <p:nvPr/>
        </p:nvSpPr>
        <p:spPr>
          <a:xfrm>
            <a:off x="1856739" y="2887357"/>
            <a:ext cx="7542093"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اجرای مداوم این مکانیزم‌های کنترل، با وجود هرگونه تظاهر به برابری، برای بقای طالبان حیاتی است. این امر اقتدار آن‌ها را تقویت کرده و مخالفان شان را بازمی‌دارد.</a:t>
            </a:r>
          </a:p>
        </p:txBody>
      </p:sp>
      <p:sp>
        <p:nvSpPr>
          <p:cNvPr id="11" name="Oval 10">
            <a:extLst>
              <a:ext uri="{FF2B5EF4-FFF2-40B4-BE49-F238E27FC236}">
                <a16:creationId xmlns:a16="http://schemas.microsoft.com/office/drawing/2014/main" id="{9A25F6ED-3E22-964F-80A6-11ABE5DC5A79}"/>
              </a:ext>
            </a:extLst>
          </p:cNvPr>
          <p:cNvSpPr>
            <a:spLocks/>
          </p:cNvSpPr>
          <p:nvPr/>
        </p:nvSpPr>
        <p:spPr>
          <a:xfrm>
            <a:off x="9703203" y="2817550"/>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2" name="TextBox 9">
            <a:extLst>
              <a:ext uri="{FF2B5EF4-FFF2-40B4-BE49-F238E27FC236}">
                <a16:creationId xmlns:a16="http://schemas.microsoft.com/office/drawing/2014/main" id="{EFBC5E56-02F0-FA44-B859-25050934050F}"/>
              </a:ext>
            </a:extLst>
          </p:cNvPr>
          <p:cNvSpPr txBox="1"/>
          <p:nvPr/>
        </p:nvSpPr>
        <p:spPr>
          <a:xfrm>
            <a:off x="1864234" y="3915369"/>
            <a:ext cx="7542093" cy="738664"/>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جرم پنداشتن «زن بودن» به عنوان ابزاری برای حکومت عمل می کند و به رژیم اجازه می دهد نیمی از جمعیت را تحت سلطه و اداره خود داشته باشد. این امر همچنین به یک الزام وجودی تبدیل می شود، زیرا حفظ این نظم اجتماعی سخت برای هویت و تداوم تسلط رژیم حیاتی تلقی می شود.</a:t>
            </a:r>
          </a:p>
        </p:txBody>
      </p:sp>
      <p:sp>
        <p:nvSpPr>
          <p:cNvPr id="13" name="Oval 12">
            <a:extLst>
              <a:ext uri="{FF2B5EF4-FFF2-40B4-BE49-F238E27FC236}">
                <a16:creationId xmlns:a16="http://schemas.microsoft.com/office/drawing/2014/main" id="{077AE765-755D-474B-ADE6-DC9036D608F0}"/>
              </a:ext>
            </a:extLst>
          </p:cNvPr>
          <p:cNvSpPr>
            <a:spLocks/>
          </p:cNvSpPr>
          <p:nvPr/>
        </p:nvSpPr>
        <p:spPr>
          <a:xfrm>
            <a:off x="9703203" y="3968672"/>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4" name="TextBox 7">
            <a:extLst>
              <a:ext uri="{FF2B5EF4-FFF2-40B4-BE49-F238E27FC236}">
                <a16:creationId xmlns:a16="http://schemas.microsoft.com/office/drawing/2014/main" id="{A5BAE7C5-2EE8-B64B-B56E-101FD86431A8}"/>
              </a:ext>
            </a:extLst>
          </p:cNvPr>
          <p:cNvSpPr txBox="1"/>
          <p:nvPr/>
        </p:nvSpPr>
        <p:spPr>
          <a:xfrm>
            <a:off x="2684004" y="1929155"/>
            <a:ext cx="7542093" cy="369332"/>
          </a:xfrm>
          <a:prstGeom prst="rect">
            <a:avLst/>
          </a:prstGeom>
        </p:spPr>
        <p:txBody>
          <a:bodyPr wrap="square" lIns="0" tIns="0" rIns="0" bIns="0" rtlCol="0" anchor="t">
            <a:spAutoFit/>
          </a:bodyPr>
          <a:lstStyle/>
          <a:p>
            <a:pPr algn="r"/>
            <a:r>
              <a:rPr lang="ar-AE" sz="2400" b="1" dirty="0">
                <a:solidFill>
                  <a:srgbClr val="333333"/>
                </a:solidFill>
                <a:latin typeface="Roboto Black" panose="02000000000000000000" pitchFamily="2" charset="0"/>
                <a:ea typeface="Roboto Black" panose="02000000000000000000" pitchFamily="2" charset="0"/>
              </a:rPr>
              <a:t>پیامدها:</a:t>
            </a:r>
          </a:p>
        </p:txBody>
      </p:sp>
    </p:spTree>
    <p:extLst>
      <p:ext uri="{BB962C8B-B14F-4D97-AF65-F5344CB8AC3E}">
        <p14:creationId xmlns:p14="http://schemas.microsoft.com/office/powerpoint/2010/main" val="383882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پیامدهای به‌رسمیت‌شناسی</a:t>
            </a:r>
          </a:p>
        </p:txBody>
      </p:sp>
      <p:sp>
        <p:nvSpPr>
          <p:cNvPr id="6" name="TextBox 7">
            <a:extLst>
              <a:ext uri="{FF2B5EF4-FFF2-40B4-BE49-F238E27FC236}">
                <a16:creationId xmlns:a16="http://schemas.microsoft.com/office/drawing/2014/main" id="{39BBACF6-1C3A-4DCE-044C-E6BB0E029A4A}"/>
              </a:ext>
            </a:extLst>
          </p:cNvPr>
          <p:cNvSpPr txBox="1"/>
          <p:nvPr/>
        </p:nvSpPr>
        <p:spPr>
          <a:xfrm>
            <a:off x="2035277" y="2567225"/>
            <a:ext cx="9369324" cy="2154436"/>
          </a:xfrm>
          <a:prstGeom prst="rect">
            <a:avLst/>
          </a:prstGeom>
        </p:spPr>
        <p:txBody>
          <a:bodyPr wrap="square" lIns="0" tIns="0" rIns="0" bIns="0" rtlCol="0" anchor="t">
            <a:spAutoFit/>
          </a:bodyPr>
          <a:lstStyle/>
          <a:p>
            <a:pPr algn="r"/>
            <a:r>
              <a:rPr lang="ar-AE" sz="2800" b="1" dirty="0">
                <a:solidFill>
                  <a:srgbClr val="333333"/>
                </a:solidFill>
                <a:latin typeface="Roboto Mono" pitchFamily="2" charset="0"/>
                <a:ea typeface="Roboto Mono" pitchFamily="2" charset="0"/>
              </a:rPr>
              <a:t>به‌رسمیت‌شناختن آپارتاید جنسیتی نیازمند مسئولیت‌پذیری برای مرتکبان آن خواهد بود، رنج‌های زنان افغانستان را به‌رسمیت خواهد شناخت و تلاش‌های بین‌المللی را برای پیشگیری و مجازات چنین اعمالی تشویق خواهد کرد. همچنین، این امر تحریم‌های موجود را تقویت کرده و تضمین خواهد کرد که تعامل با طالبان باید بر اساس اصول باشد.</a:t>
            </a:r>
          </a:p>
        </p:txBody>
      </p:sp>
    </p:spTree>
    <p:extLst>
      <p:ext uri="{BB962C8B-B14F-4D97-AF65-F5344CB8AC3E}">
        <p14:creationId xmlns:p14="http://schemas.microsoft.com/office/powerpoint/2010/main" val="344839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پیشرفت و نقاط عطف</a:t>
            </a:r>
          </a:p>
        </p:txBody>
      </p:sp>
      <p:sp>
        <p:nvSpPr>
          <p:cNvPr id="3" name="Oval 2">
            <a:extLst>
              <a:ext uri="{FF2B5EF4-FFF2-40B4-BE49-F238E27FC236}">
                <a16:creationId xmlns:a16="http://schemas.microsoft.com/office/drawing/2014/main" id="{733D9513-125D-A659-83A4-1CCF5E2FD6DF}"/>
              </a:ext>
            </a:extLst>
          </p:cNvPr>
          <p:cNvSpPr/>
          <p:nvPr/>
        </p:nvSpPr>
        <p:spPr>
          <a:xfrm>
            <a:off x="9637042" y="1169392"/>
            <a:ext cx="2421608" cy="242160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0" name="Picture 9" descr="A person holding a poster&#10;&#10;Description automatically generated">
            <a:extLst>
              <a:ext uri="{FF2B5EF4-FFF2-40B4-BE49-F238E27FC236}">
                <a16:creationId xmlns:a16="http://schemas.microsoft.com/office/drawing/2014/main" id="{583F987E-19C0-AF8C-1ED2-A2A036400B3E}"/>
              </a:ext>
            </a:extLst>
          </p:cNvPr>
          <p:cNvPicPr>
            <a:picLocks/>
          </p:cNvPicPr>
          <p:nvPr/>
        </p:nvPicPr>
        <p:blipFill rotWithShape="1">
          <a:blip r:embed="rId3"/>
          <a:srcRect l="8739" r="21747"/>
          <a:stretch/>
        </p:blipFill>
        <p:spPr>
          <a:xfrm>
            <a:off x="6846336" y="1068481"/>
            <a:ext cx="4958314" cy="4957669"/>
          </a:xfrm>
          <a:prstGeom prst="ellipse">
            <a:avLst/>
          </a:prstGeom>
        </p:spPr>
      </p:pic>
      <p:sp>
        <p:nvSpPr>
          <p:cNvPr id="12" name="Oval 11">
            <a:extLst>
              <a:ext uri="{FF2B5EF4-FFF2-40B4-BE49-F238E27FC236}">
                <a16:creationId xmlns:a16="http://schemas.microsoft.com/office/drawing/2014/main" id="{0B617DD4-7435-E018-0A6A-D3011FDBE1E5}"/>
              </a:ext>
            </a:extLst>
          </p:cNvPr>
          <p:cNvSpPr/>
          <p:nvPr/>
        </p:nvSpPr>
        <p:spPr>
          <a:xfrm>
            <a:off x="7230244" y="4944244"/>
            <a:ext cx="1221606" cy="1221606"/>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4" name="Oval 13">
            <a:extLst>
              <a:ext uri="{FF2B5EF4-FFF2-40B4-BE49-F238E27FC236}">
                <a16:creationId xmlns:a16="http://schemas.microsoft.com/office/drawing/2014/main" id="{97D4E19E-63D8-B77D-C7B4-E3085BF0FA85}"/>
              </a:ext>
            </a:extLst>
          </p:cNvPr>
          <p:cNvSpPr/>
          <p:nvPr/>
        </p:nvSpPr>
        <p:spPr>
          <a:xfrm>
            <a:off x="9757618" y="906463"/>
            <a:ext cx="453182" cy="45318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Oval 15">
            <a:extLst>
              <a:ext uri="{FF2B5EF4-FFF2-40B4-BE49-F238E27FC236}">
                <a16:creationId xmlns:a16="http://schemas.microsoft.com/office/drawing/2014/main" id="{7DBFE7A6-D2BA-67BA-3EEA-80F9B01481AB}"/>
              </a:ext>
            </a:extLst>
          </p:cNvPr>
          <p:cNvSpPr/>
          <p:nvPr/>
        </p:nvSpPr>
        <p:spPr>
          <a:xfrm>
            <a:off x="7046292" y="4631581"/>
            <a:ext cx="453182" cy="45318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0" name="TextBox 7">
            <a:extLst>
              <a:ext uri="{FF2B5EF4-FFF2-40B4-BE49-F238E27FC236}">
                <a16:creationId xmlns:a16="http://schemas.microsoft.com/office/drawing/2014/main" id="{A042ED37-419A-F340-259C-C3029EC9A350}"/>
              </a:ext>
            </a:extLst>
          </p:cNvPr>
          <p:cNvSpPr txBox="1"/>
          <p:nvPr/>
        </p:nvSpPr>
        <p:spPr>
          <a:xfrm>
            <a:off x="902972" y="1825110"/>
            <a:ext cx="5282310"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حمایت از شخصیت‌های برجسته جنبش ضد آپارتاید در آفریقای جنوبی</a:t>
            </a:r>
          </a:p>
        </p:txBody>
      </p:sp>
      <p:sp>
        <p:nvSpPr>
          <p:cNvPr id="21" name="Oval 20">
            <a:extLst>
              <a:ext uri="{FF2B5EF4-FFF2-40B4-BE49-F238E27FC236}">
                <a16:creationId xmlns:a16="http://schemas.microsoft.com/office/drawing/2014/main" id="{F0987E32-81C6-186E-6D78-8A73A2CFD2FE}"/>
              </a:ext>
            </a:extLst>
          </p:cNvPr>
          <p:cNvSpPr/>
          <p:nvPr/>
        </p:nvSpPr>
        <p:spPr>
          <a:xfrm>
            <a:off x="6400533" y="1833881"/>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7" name="TextBox 7">
            <a:extLst>
              <a:ext uri="{FF2B5EF4-FFF2-40B4-BE49-F238E27FC236}">
                <a16:creationId xmlns:a16="http://schemas.microsoft.com/office/drawing/2014/main" id="{64ADEBFB-50C1-392C-CBA2-91D3F769667A}"/>
              </a:ext>
            </a:extLst>
          </p:cNvPr>
          <p:cNvSpPr txBox="1"/>
          <p:nvPr/>
        </p:nvSpPr>
        <p:spPr>
          <a:xfrm>
            <a:off x="902971" y="2713514"/>
            <a:ext cx="5282309" cy="984885"/>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در تاریخ ۱۹ جون، ریچارد بنت، گزارشگر ویژه حقوق بشر سازمان ملل در افغانستان، و گروه کاری سازمان ملل در زمینه تبعیض علیه زنان و دختران، خواستار شناسایی آپارتاید جنسیتی به عنوان یک جرم تحت قوانین بین‌المللی شدند و از این پیشنهاد حمایت جهانی قوی‌ای به عمل آمد.</a:t>
            </a:r>
          </a:p>
        </p:txBody>
      </p:sp>
      <p:sp>
        <p:nvSpPr>
          <p:cNvPr id="28" name="Oval 27">
            <a:extLst>
              <a:ext uri="{FF2B5EF4-FFF2-40B4-BE49-F238E27FC236}">
                <a16:creationId xmlns:a16="http://schemas.microsoft.com/office/drawing/2014/main" id="{0118C0A8-B8FA-1DE0-245C-B02197E5762B}"/>
              </a:ext>
            </a:extLst>
          </p:cNvPr>
          <p:cNvSpPr/>
          <p:nvPr/>
        </p:nvSpPr>
        <p:spPr>
          <a:xfrm>
            <a:off x="6400533" y="2722285"/>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37" name="TextBox 7">
            <a:extLst>
              <a:ext uri="{FF2B5EF4-FFF2-40B4-BE49-F238E27FC236}">
                <a16:creationId xmlns:a16="http://schemas.microsoft.com/office/drawing/2014/main" id="{2FC3A93D-3957-4B7F-D2D9-7039CAA98E89}"/>
              </a:ext>
            </a:extLst>
          </p:cNvPr>
          <p:cNvSpPr txBox="1"/>
          <p:nvPr/>
        </p:nvSpPr>
        <p:spPr>
          <a:xfrm>
            <a:off x="902972" y="4437112"/>
            <a:ext cx="5282308" cy="738664"/>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در تاریخ ۱۴ اوت، گروهی از کارشناسان مستقل که شامل تمامی رویه‌های ویژه شورای حقوق بشر سازمان ملل بودند، در یک بیانیه مشترک تلاش برای قانونی کردن آپارتاید جنسیتی را مورد تأیید قرار دادند.</a:t>
            </a:r>
          </a:p>
        </p:txBody>
      </p:sp>
      <p:sp>
        <p:nvSpPr>
          <p:cNvPr id="38" name="Oval 37">
            <a:extLst>
              <a:ext uri="{FF2B5EF4-FFF2-40B4-BE49-F238E27FC236}">
                <a16:creationId xmlns:a16="http://schemas.microsoft.com/office/drawing/2014/main" id="{F1F9C810-B1FD-8DA8-B5F3-D76BC3EAB931}"/>
              </a:ext>
            </a:extLst>
          </p:cNvPr>
          <p:cNvSpPr/>
          <p:nvPr/>
        </p:nvSpPr>
        <p:spPr>
          <a:xfrm>
            <a:off x="6400533" y="4445883"/>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Tree>
    <p:extLst>
      <p:ext uri="{BB962C8B-B14F-4D97-AF65-F5344CB8AC3E}">
        <p14:creationId xmlns:p14="http://schemas.microsoft.com/office/powerpoint/2010/main" val="4255448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پیشرفت و نقاط عطف</a:t>
            </a:r>
          </a:p>
        </p:txBody>
      </p:sp>
      <p:sp>
        <p:nvSpPr>
          <p:cNvPr id="3" name="Oval 2">
            <a:extLst>
              <a:ext uri="{FF2B5EF4-FFF2-40B4-BE49-F238E27FC236}">
                <a16:creationId xmlns:a16="http://schemas.microsoft.com/office/drawing/2014/main" id="{733D9513-125D-A659-83A4-1CCF5E2FD6DF}"/>
              </a:ext>
            </a:extLst>
          </p:cNvPr>
          <p:cNvSpPr/>
          <p:nvPr/>
        </p:nvSpPr>
        <p:spPr>
          <a:xfrm>
            <a:off x="9637042" y="1169392"/>
            <a:ext cx="2421608" cy="242160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0" name="Picture 9">
            <a:extLst>
              <a:ext uri="{FF2B5EF4-FFF2-40B4-BE49-F238E27FC236}">
                <a16:creationId xmlns:a16="http://schemas.microsoft.com/office/drawing/2014/main" id="{583F987E-19C0-AF8C-1ED2-A2A036400B3E}"/>
              </a:ext>
            </a:extLst>
          </p:cNvPr>
          <p:cNvPicPr>
            <a:picLocks/>
          </p:cNvPicPr>
          <p:nvPr/>
        </p:nvPicPr>
        <p:blipFill>
          <a:blip r:embed="rId3"/>
          <a:srcRect l="16662" r="16662"/>
          <a:stretch/>
        </p:blipFill>
        <p:spPr>
          <a:xfrm>
            <a:off x="6846336" y="1068481"/>
            <a:ext cx="4958314" cy="4957669"/>
          </a:xfrm>
          <a:prstGeom prst="ellipse">
            <a:avLst/>
          </a:prstGeom>
        </p:spPr>
      </p:pic>
      <p:sp>
        <p:nvSpPr>
          <p:cNvPr id="12" name="Oval 11">
            <a:extLst>
              <a:ext uri="{FF2B5EF4-FFF2-40B4-BE49-F238E27FC236}">
                <a16:creationId xmlns:a16="http://schemas.microsoft.com/office/drawing/2014/main" id="{0B617DD4-7435-E018-0A6A-D3011FDBE1E5}"/>
              </a:ext>
            </a:extLst>
          </p:cNvPr>
          <p:cNvSpPr/>
          <p:nvPr/>
        </p:nvSpPr>
        <p:spPr>
          <a:xfrm>
            <a:off x="7750944" y="550044"/>
            <a:ext cx="1221606" cy="1221606"/>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4" name="Oval 13">
            <a:extLst>
              <a:ext uri="{FF2B5EF4-FFF2-40B4-BE49-F238E27FC236}">
                <a16:creationId xmlns:a16="http://schemas.microsoft.com/office/drawing/2014/main" id="{97D4E19E-63D8-B77D-C7B4-E3085BF0FA85}"/>
              </a:ext>
            </a:extLst>
          </p:cNvPr>
          <p:cNvSpPr/>
          <p:nvPr/>
        </p:nvSpPr>
        <p:spPr>
          <a:xfrm>
            <a:off x="11376868" y="4373563"/>
            <a:ext cx="453182" cy="45318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Oval 15">
            <a:extLst>
              <a:ext uri="{FF2B5EF4-FFF2-40B4-BE49-F238E27FC236}">
                <a16:creationId xmlns:a16="http://schemas.microsoft.com/office/drawing/2014/main" id="{7DBFE7A6-D2BA-67BA-3EEA-80F9B01481AB}"/>
              </a:ext>
            </a:extLst>
          </p:cNvPr>
          <p:cNvSpPr/>
          <p:nvPr/>
        </p:nvSpPr>
        <p:spPr>
          <a:xfrm>
            <a:off x="7363792" y="1393081"/>
            <a:ext cx="453182" cy="45318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2" name="TextBox 7">
            <a:extLst>
              <a:ext uri="{FF2B5EF4-FFF2-40B4-BE49-F238E27FC236}">
                <a16:creationId xmlns:a16="http://schemas.microsoft.com/office/drawing/2014/main" id="{ED0350BA-24E0-0E4A-9FC9-5E0B68D0D238}"/>
              </a:ext>
            </a:extLst>
          </p:cNvPr>
          <p:cNvSpPr txBox="1"/>
          <p:nvPr/>
        </p:nvSpPr>
        <p:spPr>
          <a:xfrm>
            <a:off x="902972" y="1305805"/>
            <a:ext cx="5282310" cy="1477328"/>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در تاریخ ۱ سپتامبر ۲۰۲۳، گروهی از کارشناسان سازمان ملل شامل جاوید رحمان، گزارشگر ویژه سازمان ملل در زمینه آزادی عقیده و بیان، گزارشگر ویژه سازمان ملل در زمینه حقوق فرهنگی، و گروه کاری سازمان ملل در زمینه تبعیض علیه زنان و دختران، اعلام کردند که لایحه حجاب در ایران می‌تواند به عنوان آپارتاید جنسیتی تلقی شود.</a:t>
            </a:r>
          </a:p>
          <a:p>
            <a:pPr algn="r"/>
            <a:endParaRPr lang="ar-AE" sz="1600" dirty="0">
              <a:solidFill>
                <a:srgbClr val="333333"/>
              </a:solidFill>
              <a:latin typeface="Roboto" panose="02000000000000000000" pitchFamily="2" charset="0"/>
              <a:ea typeface="Roboto" panose="02000000000000000000" pitchFamily="2" charset="0"/>
            </a:endParaRPr>
          </a:p>
        </p:txBody>
      </p:sp>
      <p:sp>
        <p:nvSpPr>
          <p:cNvPr id="23" name="Oval 22">
            <a:extLst>
              <a:ext uri="{FF2B5EF4-FFF2-40B4-BE49-F238E27FC236}">
                <a16:creationId xmlns:a16="http://schemas.microsoft.com/office/drawing/2014/main" id="{4570081D-C0FC-3D44-B16E-59BD6616F354}"/>
              </a:ext>
            </a:extLst>
          </p:cNvPr>
          <p:cNvSpPr/>
          <p:nvPr/>
        </p:nvSpPr>
        <p:spPr>
          <a:xfrm>
            <a:off x="6400533" y="1305805"/>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4" name="TextBox 7">
            <a:extLst>
              <a:ext uri="{FF2B5EF4-FFF2-40B4-BE49-F238E27FC236}">
                <a16:creationId xmlns:a16="http://schemas.microsoft.com/office/drawing/2014/main" id="{170AC891-7563-2848-BBBF-C835869AF411}"/>
              </a:ext>
            </a:extLst>
          </p:cNvPr>
          <p:cNvSpPr txBox="1"/>
          <p:nvPr/>
        </p:nvSpPr>
        <p:spPr>
          <a:xfrm>
            <a:off x="902971" y="2953351"/>
            <a:ext cx="5282309" cy="738664"/>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در تاریخ ۲۶ سپتامبر ۲۰۲۳، سیما بحوس، مدیر سازمان ملل متحد برای زنان، در بیانیه‌ای به شورای امنیت سازمان ملل خواستار آن شد که جامعه جهانی "به‌طور صریح آپارتاید جنسیتی را در قوانین بین‌المللی به رسمیت بشناسد."</a:t>
            </a:r>
          </a:p>
        </p:txBody>
      </p:sp>
      <p:sp>
        <p:nvSpPr>
          <p:cNvPr id="25" name="Oval 24">
            <a:extLst>
              <a:ext uri="{FF2B5EF4-FFF2-40B4-BE49-F238E27FC236}">
                <a16:creationId xmlns:a16="http://schemas.microsoft.com/office/drawing/2014/main" id="{AE7A6D88-FD92-F34C-BE5C-BCAFEF0C2F1B}"/>
              </a:ext>
            </a:extLst>
          </p:cNvPr>
          <p:cNvSpPr/>
          <p:nvPr/>
        </p:nvSpPr>
        <p:spPr>
          <a:xfrm>
            <a:off x="6400533" y="2959784"/>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9" name="TextBox 7">
            <a:extLst>
              <a:ext uri="{FF2B5EF4-FFF2-40B4-BE49-F238E27FC236}">
                <a16:creationId xmlns:a16="http://schemas.microsoft.com/office/drawing/2014/main" id="{9506E52F-CC22-DB47-9CC3-07DD915099E6}"/>
              </a:ext>
            </a:extLst>
          </p:cNvPr>
          <p:cNvSpPr txBox="1"/>
          <p:nvPr/>
        </p:nvSpPr>
        <p:spPr>
          <a:xfrm>
            <a:off x="902972" y="4437112"/>
            <a:ext cx="5282308"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هیئت حقیقت‌یاب سازمان ملل در مورد ایران، کارگاه‌هایی برای بررسی گنجاندن این اصطلاح در گزارش جامع خود در ماه مارچ ۲۰۲۴ برگزار خواهد کرد.</a:t>
            </a:r>
          </a:p>
        </p:txBody>
      </p:sp>
      <p:sp>
        <p:nvSpPr>
          <p:cNvPr id="30" name="Oval 29">
            <a:extLst>
              <a:ext uri="{FF2B5EF4-FFF2-40B4-BE49-F238E27FC236}">
                <a16:creationId xmlns:a16="http://schemas.microsoft.com/office/drawing/2014/main" id="{93AC1F2D-B3E5-4747-9413-FB6994BC78DD}"/>
              </a:ext>
            </a:extLst>
          </p:cNvPr>
          <p:cNvSpPr/>
          <p:nvPr/>
        </p:nvSpPr>
        <p:spPr>
          <a:xfrm>
            <a:off x="6400533" y="4437112"/>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32" name="TextBox 7">
            <a:extLst>
              <a:ext uri="{FF2B5EF4-FFF2-40B4-BE49-F238E27FC236}">
                <a16:creationId xmlns:a16="http://schemas.microsoft.com/office/drawing/2014/main" id="{44063937-9E72-5847-A17A-48D427AED209}"/>
              </a:ext>
            </a:extLst>
          </p:cNvPr>
          <p:cNvSpPr txBox="1"/>
          <p:nvPr/>
        </p:nvSpPr>
        <p:spPr>
          <a:xfrm>
            <a:off x="902972" y="5567822"/>
            <a:ext cx="5282308" cy="738664"/>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در تاریخ ۲۰ فوریه ۲۰۲۴، کارشناسان سازمان ملل از گروه کاری در زمینه تبعیض علیه زنان و دختران، خواستار شناسایی آپارتاید جنسیتی به عنوان یک جرم علیه بشریت شدند.</a:t>
            </a:r>
          </a:p>
        </p:txBody>
      </p:sp>
      <p:sp>
        <p:nvSpPr>
          <p:cNvPr id="33" name="Oval 32">
            <a:extLst>
              <a:ext uri="{FF2B5EF4-FFF2-40B4-BE49-F238E27FC236}">
                <a16:creationId xmlns:a16="http://schemas.microsoft.com/office/drawing/2014/main" id="{97D04EED-1B91-1346-8731-F0780A2E2ABB}"/>
              </a:ext>
            </a:extLst>
          </p:cNvPr>
          <p:cNvSpPr/>
          <p:nvPr/>
        </p:nvSpPr>
        <p:spPr>
          <a:xfrm>
            <a:off x="6400533" y="5567822"/>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Tree>
    <p:extLst>
      <p:ext uri="{BB962C8B-B14F-4D97-AF65-F5344CB8AC3E}">
        <p14:creationId xmlns:p14="http://schemas.microsoft.com/office/powerpoint/2010/main" val="3881604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فرصت‌های بالقوه برای قانونی کردن آپارتاید جنسیتی</a:t>
            </a:r>
          </a:p>
        </p:txBody>
      </p:sp>
      <p:sp>
        <p:nvSpPr>
          <p:cNvPr id="6" name="TextBox 7">
            <a:extLst>
              <a:ext uri="{FF2B5EF4-FFF2-40B4-BE49-F238E27FC236}">
                <a16:creationId xmlns:a16="http://schemas.microsoft.com/office/drawing/2014/main" id="{39BBACF6-1C3A-4DCE-044C-E6BB0E029A4A}"/>
              </a:ext>
            </a:extLst>
          </p:cNvPr>
          <p:cNvSpPr txBox="1"/>
          <p:nvPr/>
        </p:nvSpPr>
        <p:spPr>
          <a:xfrm>
            <a:off x="1691147" y="2301875"/>
            <a:ext cx="9713453" cy="1723549"/>
          </a:xfrm>
          <a:prstGeom prst="rect">
            <a:avLst/>
          </a:prstGeom>
        </p:spPr>
        <p:txBody>
          <a:bodyPr wrap="square" lIns="0" tIns="0" rIns="0" bIns="0" rtlCol="0" anchor="t">
            <a:spAutoFit/>
          </a:bodyPr>
          <a:lstStyle/>
          <a:p>
            <a:pPr algn="r"/>
            <a:r>
              <a:rPr lang="ar-AE" sz="2800" b="1" dirty="0">
                <a:solidFill>
                  <a:srgbClr val="333333"/>
                </a:solidFill>
                <a:latin typeface="Roboto Mono" pitchFamily="2" charset="0"/>
                <a:ea typeface="Roboto Mono" pitchFamily="2" charset="0"/>
              </a:rPr>
              <a:t>کمیته ششم سازمان ملل در حال بررسی پیشنهادی برای تصویب معاهده‌ای تحت عنوان «معاهده جنایات علیه بشریت» است که ممکن است شامل آپارتاید جنسیتی نیز بشود. این اصلاحیه می‌تواند چارچوب قانونی لازم برای مقابله با اقدامات سرکوب‌گرایانه مبتنی بر جنسیت و مجازات آنها را فراهم آورد.</a:t>
            </a:r>
          </a:p>
        </p:txBody>
      </p:sp>
    </p:spTree>
    <p:extLst>
      <p:ext uri="{BB962C8B-B14F-4D97-AF65-F5344CB8AC3E}">
        <p14:creationId xmlns:p14="http://schemas.microsoft.com/office/powerpoint/2010/main" val="1648695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r>
              <a:rPr lang="ar-AE" sz="1800" b="1" dirty="0">
                <a:solidFill>
                  <a:srgbClr val="333333"/>
                </a:solidFill>
                <a:latin typeface="Roboto Mono" pitchFamily="2" charset="0"/>
                <a:ea typeface="Roboto Mono" pitchFamily="2" charset="0"/>
              </a:rPr>
              <a:t>برنامه افغانستان</a:t>
            </a:r>
          </a:p>
        </p:txBody>
      </p:sp>
      <p:grpSp>
        <p:nvGrpSpPr>
          <p:cNvPr id="19" name="Group 18">
            <a:extLst>
              <a:ext uri="{FF2B5EF4-FFF2-40B4-BE49-F238E27FC236}">
                <a16:creationId xmlns:a16="http://schemas.microsoft.com/office/drawing/2014/main" id="{3AB66255-A1C3-0EBA-30CD-0924252D15DE}"/>
              </a:ext>
            </a:extLst>
          </p:cNvPr>
          <p:cNvGrpSpPr/>
          <p:nvPr/>
        </p:nvGrpSpPr>
        <p:grpSpPr>
          <a:xfrm>
            <a:off x="5637133" y="2074792"/>
            <a:ext cx="5538132" cy="2463196"/>
            <a:chOff x="807097" y="1430225"/>
            <a:chExt cx="8132457" cy="2463196"/>
          </a:xfrm>
        </p:grpSpPr>
        <p:sp>
          <p:nvSpPr>
            <p:cNvPr id="10" name="TextBox 12">
              <a:extLst>
                <a:ext uri="{FF2B5EF4-FFF2-40B4-BE49-F238E27FC236}">
                  <a16:creationId xmlns:a16="http://schemas.microsoft.com/office/drawing/2014/main" id="{B65DFE5B-9459-5CB1-AD92-4C102BD462BA}"/>
                </a:ext>
              </a:extLst>
            </p:cNvPr>
            <p:cNvSpPr txBox="1"/>
            <p:nvPr/>
          </p:nvSpPr>
          <p:spPr>
            <a:xfrm>
              <a:off x="2090346" y="1898302"/>
              <a:ext cx="6849208" cy="468077"/>
            </a:xfrm>
            <a:prstGeom prst="rect">
              <a:avLst/>
            </a:prstGeom>
          </p:spPr>
          <p:txBody>
            <a:bodyPr wrap="square" lIns="0" tIns="0" rIns="0" bIns="0" rtlCol="0" anchor="t">
              <a:spAutoFit/>
            </a:bodyPr>
            <a:lstStyle/>
            <a:p>
              <a:pPr algn="just" rtl="1">
                <a:lnSpc>
                  <a:spcPts val="4200"/>
                </a:lnSpc>
              </a:pPr>
              <a:r>
                <a:rPr lang="prs-AF" sz="1600" dirty="0">
                  <a:solidFill>
                    <a:srgbClr val="333333"/>
                  </a:solidFill>
                  <a:latin typeface="Roboto" panose="02000000000000000000" pitchFamily="2" charset="0"/>
                  <a:ea typeface="Roboto" panose="02000000000000000000" pitchFamily="2" charset="0"/>
                </a:rPr>
                <a:t> پلتفرم آپارتاید جنسیتی در داخل افغانستان</a:t>
              </a:r>
              <a:endParaRPr lang="en-US" sz="1600" dirty="0">
                <a:solidFill>
                  <a:srgbClr val="333333"/>
                </a:solidFill>
                <a:latin typeface="Roboto" panose="02000000000000000000" pitchFamily="2" charset="0"/>
                <a:ea typeface="Roboto" panose="02000000000000000000" pitchFamily="2" charset="0"/>
              </a:endParaRPr>
            </a:p>
          </p:txBody>
        </p:sp>
        <p:sp>
          <p:nvSpPr>
            <p:cNvPr id="11" name="TextBox 13">
              <a:extLst>
                <a:ext uri="{FF2B5EF4-FFF2-40B4-BE49-F238E27FC236}">
                  <a16:creationId xmlns:a16="http://schemas.microsoft.com/office/drawing/2014/main" id="{1A2F0BFC-3A9C-8FB6-DA3F-7EFF273BDDD4}"/>
                </a:ext>
              </a:extLst>
            </p:cNvPr>
            <p:cNvSpPr txBox="1"/>
            <p:nvPr/>
          </p:nvSpPr>
          <p:spPr>
            <a:xfrm>
              <a:off x="1989639" y="1430225"/>
              <a:ext cx="6849208" cy="468077"/>
            </a:xfrm>
            <a:prstGeom prst="rect">
              <a:avLst/>
            </a:prstGeom>
          </p:spPr>
          <p:txBody>
            <a:bodyPr wrap="square" lIns="0" tIns="0" rIns="0" bIns="0" rtlCol="0" anchor="t">
              <a:spAutoFit/>
            </a:bodyPr>
            <a:lstStyle/>
            <a:p>
              <a:pPr algn="just" rtl="1">
                <a:lnSpc>
                  <a:spcPts val="4200"/>
                </a:lnSpc>
              </a:pPr>
              <a:r>
                <a:rPr lang="prs-AF" sz="1600" dirty="0">
                  <a:solidFill>
                    <a:srgbClr val="333333"/>
                  </a:solidFill>
                  <a:latin typeface="Roboto" panose="02000000000000000000" pitchFamily="2" charset="0"/>
                  <a:ea typeface="Roboto" panose="02000000000000000000" pitchFamily="2" charset="0"/>
                </a:rPr>
                <a:t>تحرکات مدنی برای پایان دادن آپارتاید جنسیتی </a:t>
              </a:r>
              <a:endParaRPr lang="en-US" sz="1600" dirty="0">
                <a:solidFill>
                  <a:srgbClr val="333333"/>
                </a:solidFill>
                <a:latin typeface="Roboto" panose="02000000000000000000" pitchFamily="2" charset="0"/>
                <a:ea typeface="Roboto" panose="02000000000000000000" pitchFamily="2" charset="0"/>
              </a:endParaRPr>
            </a:p>
          </p:txBody>
        </p:sp>
        <p:sp>
          <p:nvSpPr>
            <p:cNvPr id="12" name="TextBox 14">
              <a:extLst>
                <a:ext uri="{FF2B5EF4-FFF2-40B4-BE49-F238E27FC236}">
                  <a16:creationId xmlns:a16="http://schemas.microsoft.com/office/drawing/2014/main" id="{9F13C08E-02D3-C202-0FD8-BF7355F882A9}"/>
                </a:ext>
              </a:extLst>
            </p:cNvPr>
            <p:cNvSpPr txBox="1"/>
            <p:nvPr/>
          </p:nvSpPr>
          <p:spPr>
            <a:xfrm>
              <a:off x="807097" y="2414305"/>
              <a:ext cx="8031750" cy="468077"/>
            </a:xfrm>
            <a:prstGeom prst="rect">
              <a:avLst/>
            </a:prstGeom>
          </p:spPr>
          <p:txBody>
            <a:bodyPr wrap="square" lIns="0" tIns="0" rIns="0" bIns="0" rtlCol="0" anchor="t">
              <a:spAutoFit/>
            </a:bodyPr>
            <a:lstStyle/>
            <a:p>
              <a:pPr algn="just" rtl="1">
                <a:lnSpc>
                  <a:spcPts val="4200"/>
                </a:lnSpc>
              </a:pPr>
              <a:r>
                <a:rPr lang="prs-AF" sz="1600" dirty="0">
                  <a:solidFill>
                    <a:srgbClr val="333333"/>
                  </a:solidFill>
                  <a:latin typeface="Roboto" panose="02000000000000000000" pitchFamily="2" charset="0"/>
                  <a:ea typeface="Roboto" panose="02000000000000000000" pitchFamily="2" charset="0"/>
                </a:rPr>
                <a:t>شبکه تحقیقاتی افغانستان</a:t>
              </a:r>
              <a:endParaRPr lang="en-US" sz="1600" dirty="0">
                <a:solidFill>
                  <a:srgbClr val="333333"/>
                </a:solidFill>
                <a:latin typeface="Roboto" panose="02000000000000000000" pitchFamily="2" charset="0"/>
                <a:ea typeface="Roboto" panose="02000000000000000000" pitchFamily="2" charset="0"/>
              </a:endParaRPr>
            </a:p>
          </p:txBody>
        </p:sp>
        <p:sp>
          <p:nvSpPr>
            <p:cNvPr id="13" name="TextBox 15">
              <a:extLst>
                <a:ext uri="{FF2B5EF4-FFF2-40B4-BE49-F238E27FC236}">
                  <a16:creationId xmlns:a16="http://schemas.microsoft.com/office/drawing/2014/main" id="{8AC4EF83-1439-884B-BC42-9717A35D47DC}"/>
                </a:ext>
              </a:extLst>
            </p:cNvPr>
            <p:cNvSpPr txBox="1"/>
            <p:nvPr/>
          </p:nvSpPr>
          <p:spPr>
            <a:xfrm>
              <a:off x="1989639" y="2917666"/>
              <a:ext cx="6849208" cy="468077"/>
            </a:xfrm>
            <a:prstGeom prst="rect">
              <a:avLst/>
            </a:prstGeom>
          </p:spPr>
          <p:txBody>
            <a:bodyPr wrap="square" lIns="0" tIns="0" rIns="0" bIns="0" rtlCol="0" anchor="t">
              <a:spAutoFit/>
            </a:bodyPr>
            <a:lstStyle/>
            <a:p>
              <a:pPr algn="just" rtl="1">
                <a:lnSpc>
                  <a:spcPts val="4200"/>
                </a:lnSpc>
              </a:pPr>
              <a:r>
                <a:rPr lang="prs-AF" sz="1600" dirty="0">
                  <a:solidFill>
                    <a:srgbClr val="333333"/>
                  </a:solidFill>
                  <a:latin typeface="Roboto" panose="02000000000000000000" pitchFamily="2" charset="0"/>
                  <a:ea typeface="Roboto" panose="02000000000000000000" pitchFamily="2" charset="0"/>
                </a:rPr>
                <a:t>صندوق هنر و فرهنگ </a:t>
              </a:r>
              <a:endParaRPr lang="en-US" sz="1600" dirty="0">
                <a:solidFill>
                  <a:srgbClr val="333333"/>
                </a:solidFill>
                <a:latin typeface="Roboto" panose="02000000000000000000" pitchFamily="2" charset="0"/>
                <a:ea typeface="Roboto" panose="02000000000000000000" pitchFamily="2" charset="0"/>
              </a:endParaRPr>
            </a:p>
          </p:txBody>
        </p:sp>
        <p:sp>
          <p:nvSpPr>
            <p:cNvPr id="14" name="TextBox 16">
              <a:extLst>
                <a:ext uri="{FF2B5EF4-FFF2-40B4-BE49-F238E27FC236}">
                  <a16:creationId xmlns:a16="http://schemas.microsoft.com/office/drawing/2014/main" id="{43807081-1F37-C664-EC3C-F8EFAFB706E0}"/>
                </a:ext>
              </a:extLst>
            </p:cNvPr>
            <p:cNvSpPr txBox="1"/>
            <p:nvPr/>
          </p:nvSpPr>
          <p:spPr>
            <a:xfrm>
              <a:off x="1989639" y="3425344"/>
              <a:ext cx="6849208" cy="468077"/>
            </a:xfrm>
            <a:prstGeom prst="rect">
              <a:avLst/>
            </a:prstGeom>
          </p:spPr>
          <p:txBody>
            <a:bodyPr wrap="square" lIns="0" tIns="0" rIns="0" bIns="0" rtlCol="0" anchor="t">
              <a:spAutoFit/>
            </a:bodyPr>
            <a:lstStyle/>
            <a:p>
              <a:pPr algn="just" rtl="1">
                <a:lnSpc>
                  <a:spcPts val="4200"/>
                </a:lnSpc>
              </a:pPr>
              <a:r>
                <a:rPr lang="en-US" sz="1600" dirty="0" err="1">
                  <a:solidFill>
                    <a:srgbClr val="333333"/>
                  </a:solidFill>
                  <a:latin typeface="Roboto" panose="02000000000000000000" pitchFamily="2" charset="0"/>
                  <a:ea typeface="Roboto" panose="02000000000000000000" pitchFamily="2" charset="0"/>
                </a:rPr>
                <a:t>www.civic-engagement.org</a:t>
              </a:r>
              <a:endParaRPr lang="en-US" sz="1600" dirty="0">
                <a:solidFill>
                  <a:srgbClr val="333333"/>
                </a:solidFill>
                <a:latin typeface="Roboto" panose="02000000000000000000" pitchFamily="2" charset="0"/>
                <a:ea typeface="Roboto" panose="02000000000000000000" pitchFamily="2" charset="0"/>
              </a:endParaRPr>
            </a:p>
          </p:txBody>
        </p:sp>
      </p:grpSp>
      <p:sp>
        <p:nvSpPr>
          <p:cNvPr id="20" name="Freeform 9">
            <a:extLst>
              <a:ext uri="{FF2B5EF4-FFF2-40B4-BE49-F238E27FC236}">
                <a16:creationId xmlns:a16="http://schemas.microsoft.com/office/drawing/2014/main" id="{01138F35-1619-3FA5-CCCF-CCCDBC7B0BB8}"/>
              </a:ext>
            </a:extLst>
          </p:cNvPr>
          <p:cNvSpPr/>
          <p:nvPr/>
        </p:nvSpPr>
        <p:spPr>
          <a:xfrm>
            <a:off x="405676" y="2072581"/>
            <a:ext cx="5928216" cy="2400510"/>
          </a:xfrm>
          <a:custGeom>
            <a:avLst/>
            <a:gdLst/>
            <a:ahLst/>
            <a:cxnLst/>
            <a:rect l="l" t="t" r="r" b="b"/>
            <a:pathLst>
              <a:path w="10493090" h="4248962">
                <a:moveTo>
                  <a:pt x="0" y="0"/>
                </a:moveTo>
                <a:lnTo>
                  <a:pt x="10493090" y="0"/>
                </a:lnTo>
                <a:lnTo>
                  <a:pt x="10493090" y="4248963"/>
                </a:lnTo>
                <a:lnTo>
                  <a:pt x="0" y="4248963"/>
                </a:lnTo>
                <a:lnTo>
                  <a:pt x="0" y="0"/>
                </a:lnTo>
                <a:close/>
              </a:path>
            </a:pathLst>
          </a:custGeom>
          <a:blipFill>
            <a:blip r:embed="rId3"/>
            <a:stretch>
              <a:fillRect/>
            </a:stretch>
          </a:blipFill>
        </p:spPr>
        <p:txBody>
          <a:bodyPr/>
          <a:lstStyle/>
          <a:p>
            <a:pPr algn="r" rtl="1"/>
            <a:endParaRPr lang="en-US"/>
          </a:p>
        </p:txBody>
      </p:sp>
      <p:sp>
        <p:nvSpPr>
          <p:cNvPr id="22" name="Freeform 10">
            <a:extLst>
              <a:ext uri="{FF2B5EF4-FFF2-40B4-BE49-F238E27FC236}">
                <a16:creationId xmlns:a16="http://schemas.microsoft.com/office/drawing/2014/main" id="{47FE06CB-F9E0-17B0-3774-835B2A540C0D}"/>
              </a:ext>
            </a:extLst>
          </p:cNvPr>
          <p:cNvSpPr/>
          <p:nvPr/>
        </p:nvSpPr>
        <p:spPr>
          <a:xfrm>
            <a:off x="2929904" y="4069911"/>
            <a:ext cx="1946560" cy="2500459"/>
          </a:xfrm>
          <a:custGeom>
            <a:avLst/>
            <a:gdLst/>
            <a:ahLst/>
            <a:cxnLst/>
            <a:rect l="l" t="t" r="r" b="b"/>
            <a:pathLst>
              <a:path w="3445459" h="4425874">
                <a:moveTo>
                  <a:pt x="0" y="0"/>
                </a:moveTo>
                <a:lnTo>
                  <a:pt x="3445460" y="0"/>
                </a:lnTo>
                <a:lnTo>
                  <a:pt x="3445460" y="4425875"/>
                </a:lnTo>
                <a:lnTo>
                  <a:pt x="0" y="4425875"/>
                </a:lnTo>
                <a:lnTo>
                  <a:pt x="0" y="0"/>
                </a:lnTo>
                <a:close/>
              </a:path>
            </a:pathLst>
          </a:custGeom>
          <a:blipFill>
            <a:blip r:embed="rId4"/>
            <a:stretch>
              <a:fillRect/>
            </a:stretch>
          </a:blipFill>
        </p:spPr>
        <p:txBody>
          <a:bodyPr/>
          <a:lstStyle/>
          <a:p>
            <a:pPr algn="r" rtl="1"/>
            <a:endParaRPr lang="en-US"/>
          </a:p>
        </p:txBody>
      </p:sp>
    </p:spTree>
    <p:extLst>
      <p:ext uri="{BB962C8B-B14F-4D97-AF65-F5344CB8AC3E}">
        <p14:creationId xmlns:p14="http://schemas.microsoft.com/office/powerpoint/2010/main" val="160217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جدول زمانی جنایات علیه بشریت</a:t>
            </a:r>
          </a:p>
        </p:txBody>
      </p:sp>
      <p:grpSp>
        <p:nvGrpSpPr>
          <p:cNvPr id="28" name="Group 27">
            <a:extLst>
              <a:ext uri="{FF2B5EF4-FFF2-40B4-BE49-F238E27FC236}">
                <a16:creationId xmlns:a16="http://schemas.microsoft.com/office/drawing/2014/main" id="{CF1F10AE-2957-A995-8C99-0B8FA9CF7812}"/>
              </a:ext>
            </a:extLst>
          </p:cNvPr>
          <p:cNvGrpSpPr/>
          <p:nvPr/>
        </p:nvGrpSpPr>
        <p:grpSpPr>
          <a:xfrm>
            <a:off x="4535159" y="1481867"/>
            <a:ext cx="8767886" cy="1690477"/>
            <a:chOff x="1418128" y="1755227"/>
            <a:chExt cx="9884872" cy="1690477"/>
          </a:xfrm>
        </p:grpSpPr>
        <p:grpSp>
          <p:nvGrpSpPr>
            <p:cNvPr id="3" name="Group 5">
              <a:extLst>
                <a:ext uri="{FF2B5EF4-FFF2-40B4-BE49-F238E27FC236}">
                  <a16:creationId xmlns:a16="http://schemas.microsoft.com/office/drawing/2014/main" id="{8BF434E7-2A5E-0AEC-56BE-C59E9AF4F2C5}"/>
                </a:ext>
              </a:extLst>
            </p:cNvPr>
            <p:cNvGrpSpPr/>
            <p:nvPr/>
          </p:nvGrpSpPr>
          <p:grpSpPr>
            <a:xfrm>
              <a:off x="5207000" y="1755227"/>
              <a:ext cx="394796" cy="394795"/>
              <a:chOff x="-13166604" y="0"/>
              <a:chExt cx="6350000" cy="6350000"/>
            </a:xfrm>
          </p:grpSpPr>
          <p:sp>
            <p:nvSpPr>
              <p:cNvPr id="4" name="Freeform 6">
                <a:extLst>
                  <a:ext uri="{FF2B5EF4-FFF2-40B4-BE49-F238E27FC236}">
                    <a16:creationId xmlns:a16="http://schemas.microsoft.com/office/drawing/2014/main" id="{9E8865E7-E376-C31D-0598-EB5B4C823AD0}"/>
                  </a:ext>
                </a:extLst>
              </p:cNvPr>
              <p:cNvSpPr/>
              <p:nvPr/>
            </p:nvSpPr>
            <p:spPr>
              <a:xfrm>
                <a:off x="-13166604"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33333"/>
              </a:solidFill>
            </p:spPr>
            <p:txBody>
              <a:bodyPr/>
              <a:lstStyle/>
              <a:p>
                <a:endParaRPr lang="en-US" dirty="0"/>
              </a:p>
            </p:txBody>
          </p:sp>
        </p:grpSp>
        <p:sp>
          <p:nvSpPr>
            <p:cNvPr id="11" name="TextBox 15">
              <a:extLst>
                <a:ext uri="{FF2B5EF4-FFF2-40B4-BE49-F238E27FC236}">
                  <a16:creationId xmlns:a16="http://schemas.microsoft.com/office/drawing/2014/main" id="{8046E75E-75FE-B03B-F421-7576951D128E}"/>
                </a:ext>
              </a:extLst>
            </p:cNvPr>
            <p:cNvSpPr txBox="1"/>
            <p:nvPr/>
          </p:nvSpPr>
          <p:spPr>
            <a:xfrm>
              <a:off x="1418128" y="2142587"/>
              <a:ext cx="3059501" cy="1000980"/>
            </a:xfrm>
            <a:prstGeom prst="rect">
              <a:avLst/>
            </a:prstGeom>
          </p:spPr>
          <p:txBody>
            <a:bodyPr lIns="0" tIns="0" rIns="0" bIns="0" rtlCol="0" anchor="t">
              <a:spAutoFit/>
            </a:bodyPr>
            <a:lstStyle/>
            <a:p>
              <a:pPr>
                <a:lnSpc>
                  <a:spcPts val="4200"/>
                </a:lnSpc>
              </a:pPr>
              <a:r>
                <a:rPr lang="ar-AE" sz="2000" b="1" dirty="0">
                  <a:solidFill>
                    <a:srgbClr val="333333"/>
                  </a:solidFill>
                  <a:latin typeface="Roboto Mono" pitchFamily="2" charset="0"/>
                  <a:ea typeface="Roboto Mono" pitchFamily="2" charset="0"/>
                </a:rPr>
                <a:t>اول دیسامبر 2023</a:t>
              </a:r>
            </a:p>
            <a:p>
              <a:pPr>
                <a:lnSpc>
                  <a:spcPts val="4200"/>
                </a:lnSpc>
              </a:pPr>
              <a:endParaRPr lang="ar-AE" sz="2000" b="1" dirty="0">
                <a:solidFill>
                  <a:srgbClr val="333333"/>
                </a:solidFill>
                <a:latin typeface="Roboto Mono" pitchFamily="2" charset="0"/>
                <a:ea typeface="Roboto Mono" pitchFamily="2" charset="0"/>
              </a:endParaRPr>
            </a:p>
          </p:txBody>
        </p:sp>
        <p:sp>
          <p:nvSpPr>
            <p:cNvPr id="13" name="TextBox 17">
              <a:extLst>
                <a:ext uri="{FF2B5EF4-FFF2-40B4-BE49-F238E27FC236}">
                  <a16:creationId xmlns:a16="http://schemas.microsoft.com/office/drawing/2014/main" id="{6D166BE9-54CE-39C6-1A4C-A8C69A3ABCD9}"/>
                </a:ext>
              </a:extLst>
            </p:cNvPr>
            <p:cNvSpPr txBox="1"/>
            <p:nvPr/>
          </p:nvSpPr>
          <p:spPr>
            <a:xfrm>
              <a:off x="5207000" y="2142587"/>
              <a:ext cx="3170988" cy="1000980"/>
            </a:xfrm>
            <a:prstGeom prst="rect">
              <a:avLst/>
            </a:prstGeom>
          </p:spPr>
          <p:txBody>
            <a:bodyPr lIns="0" tIns="0" rIns="0" bIns="0" rtlCol="0" anchor="t">
              <a:spAutoFit/>
            </a:bodyPr>
            <a:lstStyle/>
            <a:p>
              <a:pPr>
                <a:lnSpc>
                  <a:spcPts val="4200"/>
                </a:lnSpc>
              </a:pPr>
              <a:r>
                <a:rPr lang="ar-AE" sz="2000" b="1" dirty="0">
                  <a:solidFill>
                    <a:srgbClr val="333333"/>
                  </a:solidFill>
                  <a:latin typeface="Roboto Mono" pitchFamily="2" charset="0"/>
                  <a:ea typeface="Roboto Mono" pitchFamily="2" charset="0"/>
                </a:rPr>
                <a:t>اول جنوری 2024</a:t>
              </a:r>
            </a:p>
            <a:p>
              <a:pPr>
                <a:lnSpc>
                  <a:spcPts val="4200"/>
                </a:lnSpc>
              </a:pPr>
              <a:endParaRPr lang="ar-AE" sz="2000" b="1" dirty="0">
                <a:solidFill>
                  <a:srgbClr val="333333"/>
                </a:solidFill>
                <a:latin typeface="Roboto Mono" pitchFamily="2" charset="0"/>
                <a:ea typeface="Roboto Mono" pitchFamily="2" charset="0"/>
              </a:endParaRPr>
            </a:p>
          </p:txBody>
        </p:sp>
        <p:sp>
          <p:nvSpPr>
            <p:cNvPr id="19" name="AutoShape 22">
              <a:extLst>
                <a:ext uri="{FF2B5EF4-FFF2-40B4-BE49-F238E27FC236}">
                  <a16:creationId xmlns:a16="http://schemas.microsoft.com/office/drawing/2014/main" id="{953919BC-F21A-B0B9-DFD4-C00BD688D467}"/>
                </a:ext>
              </a:extLst>
            </p:cNvPr>
            <p:cNvSpPr/>
            <p:nvPr/>
          </p:nvSpPr>
          <p:spPr>
            <a:xfrm flipV="1">
              <a:off x="1539805" y="1936710"/>
              <a:ext cx="9763195" cy="15915"/>
            </a:xfrm>
            <a:prstGeom prst="line">
              <a:avLst/>
            </a:prstGeom>
            <a:ln w="12700" cap="flat">
              <a:solidFill>
                <a:srgbClr val="333333"/>
              </a:solidFill>
              <a:prstDash val="solid"/>
              <a:headEnd type="none" w="sm" len="sm"/>
              <a:tailEnd type="none" w="sm" len="sm"/>
            </a:ln>
          </p:spPr>
          <p:txBody>
            <a:bodyPr/>
            <a:lstStyle/>
            <a:p>
              <a:endParaRPr lang="en-US" dirty="0"/>
            </a:p>
          </p:txBody>
        </p:sp>
        <p:grpSp>
          <p:nvGrpSpPr>
            <p:cNvPr id="20" name="Group 23">
              <a:extLst>
                <a:ext uri="{FF2B5EF4-FFF2-40B4-BE49-F238E27FC236}">
                  <a16:creationId xmlns:a16="http://schemas.microsoft.com/office/drawing/2014/main" id="{FE4471AA-623C-0A53-4365-1E09FD450310}"/>
                </a:ext>
              </a:extLst>
            </p:cNvPr>
            <p:cNvGrpSpPr/>
            <p:nvPr/>
          </p:nvGrpSpPr>
          <p:grpSpPr>
            <a:xfrm>
              <a:off x="1418128" y="1755227"/>
              <a:ext cx="394795" cy="394795"/>
              <a:chOff x="-7720" y="0"/>
              <a:chExt cx="6350000" cy="6350000"/>
            </a:xfrm>
            <a:solidFill>
              <a:srgbClr val="FED718"/>
            </a:solidFill>
          </p:grpSpPr>
          <p:sp>
            <p:nvSpPr>
              <p:cNvPr id="21" name="Freeform 24">
                <a:extLst>
                  <a:ext uri="{FF2B5EF4-FFF2-40B4-BE49-F238E27FC236}">
                    <a16:creationId xmlns:a16="http://schemas.microsoft.com/office/drawing/2014/main" id="{BACF9545-6075-FE5C-C2D9-6376A21AFBB4}"/>
                  </a:ext>
                </a:extLst>
              </p:cNvPr>
              <p:cNvSpPr/>
              <p:nvPr/>
            </p:nvSpPr>
            <p:spPr>
              <a:xfrm>
                <a:off x="-772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endParaRPr lang="en-US" dirty="0"/>
              </a:p>
            </p:txBody>
          </p:sp>
        </p:grpSp>
        <p:sp>
          <p:nvSpPr>
            <p:cNvPr id="22" name="TextBox 7">
              <a:extLst>
                <a:ext uri="{FF2B5EF4-FFF2-40B4-BE49-F238E27FC236}">
                  <a16:creationId xmlns:a16="http://schemas.microsoft.com/office/drawing/2014/main" id="{572D3E80-2720-6D3B-2940-90E934C101BA}"/>
                </a:ext>
              </a:extLst>
            </p:cNvPr>
            <p:cNvSpPr txBox="1"/>
            <p:nvPr/>
          </p:nvSpPr>
          <p:spPr>
            <a:xfrm>
              <a:off x="1418128" y="2799373"/>
              <a:ext cx="2379172" cy="646331"/>
            </a:xfrm>
            <a:prstGeom prst="rect">
              <a:avLst/>
            </a:prstGeom>
          </p:spPr>
          <p:txBody>
            <a:bodyPr wrap="square" lIns="0" tIns="0" rIns="0" bIns="0" rtlCol="0" anchor="t">
              <a:spAutoFit/>
            </a:bodyPr>
            <a:lstStyle/>
            <a:p>
              <a:pPr algn="l"/>
              <a:r>
                <a:rPr lang="ar-AE" sz="1400" dirty="0">
                  <a:solidFill>
                    <a:srgbClr val="333333"/>
                  </a:solidFill>
                  <a:latin typeface="Roboto" panose="02000000000000000000" pitchFamily="2" charset="0"/>
                  <a:ea typeface="Roboto" panose="02000000000000000000" pitchFamily="2" charset="0"/>
                </a:rPr>
                <a:t>مهلت برای کشورهای عضو جهت ارسال نظرات کتبی درباره پیش‌نویس معاهده جنایات علیه بشریت</a:t>
              </a:r>
            </a:p>
          </p:txBody>
        </p:sp>
        <p:sp>
          <p:nvSpPr>
            <p:cNvPr id="23" name="TextBox 7">
              <a:extLst>
                <a:ext uri="{FF2B5EF4-FFF2-40B4-BE49-F238E27FC236}">
                  <a16:creationId xmlns:a16="http://schemas.microsoft.com/office/drawing/2014/main" id="{4B93FD87-CE9D-50C9-3A36-B1F84094E3A6}"/>
                </a:ext>
              </a:extLst>
            </p:cNvPr>
            <p:cNvSpPr txBox="1"/>
            <p:nvPr/>
          </p:nvSpPr>
          <p:spPr>
            <a:xfrm>
              <a:off x="5207000" y="2799373"/>
              <a:ext cx="2159000" cy="646331"/>
            </a:xfrm>
            <a:prstGeom prst="rect">
              <a:avLst/>
            </a:prstGeom>
          </p:spPr>
          <p:txBody>
            <a:bodyPr wrap="square" lIns="0" tIns="0" rIns="0" bIns="0" rtlCol="0" anchor="t">
              <a:spAutoFit/>
            </a:bodyPr>
            <a:lstStyle/>
            <a:p>
              <a:pPr algn="l"/>
              <a:r>
                <a:rPr lang="ar-AE" sz="1400" dirty="0">
                  <a:solidFill>
                    <a:srgbClr val="333333"/>
                  </a:solidFill>
                  <a:latin typeface="Roboto" panose="02000000000000000000" pitchFamily="2" charset="0"/>
                  <a:ea typeface="Roboto" panose="02000000000000000000" pitchFamily="2" charset="0"/>
                </a:rPr>
                <a:t>انتشار نظرات کشورهای عضو درباره پیش‌نویس معاهده جنایات علیه بشریت</a:t>
              </a:r>
            </a:p>
          </p:txBody>
        </p:sp>
      </p:grpSp>
      <p:grpSp>
        <p:nvGrpSpPr>
          <p:cNvPr id="29" name="Group 28">
            <a:extLst>
              <a:ext uri="{FF2B5EF4-FFF2-40B4-BE49-F238E27FC236}">
                <a16:creationId xmlns:a16="http://schemas.microsoft.com/office/drawing/2014/main" id="{1DE89925-E008-189B-CEC6-BD1059092566}"/>
              </a:ext>
            </a:extLst>
          </p:cNvPr>
          <p:cNvGrpSpPr/>
          <p:nvPr/>
        </p:nvGrpSpPr>
        <p:grpSpPr>
          <a:xfrm>
            <a:off x="2339513" y="4476585"/>
            <a:ext cx="9419868" cy="1566498"/>
            <a:chOff x="-1295399" y="3585401"/>
            <a:chExt cx="10076832" cy="1528834"/>
          </a:xfrm>
        </p:grpSpPr>
        <p:sp>
          <p:nvSpPr>
            <p:cNvPr id="2" name="AutoShape 4">
              <a:extLst>
                <a:ext uri="{FF2B5EF4-FFF2-40B4-BE49-F238E27FC236}">
                  <a16:creationId xmlns:a16="http://schemas.microsoft.com/office/drawing/2014/main" id="{EB15D340-59ED-B8CA-884B-58BAD4F291E8}"/>
                </a:ext>
              </a:extLst>
            </p:cNvPr>
            <p:cNvSpPr/>
            <p:nvPr/>
          </p:nvSpPr>
          <p:spPr>
            <a:xfrm>
              <a:off x="-1295399" y="3803650"/>
              <a:ext cx="7194550" cy="0"/>
            </a:xfrm>
            <a:prstGeom prst="line">
              <a:avLst/>
            </a:prstGeom>
            <a:ln w="12700" cap="flat">
              <a:solidFill>
                <a:srgbClr val="333333"/>
              </a:solidFill>
              <a:prstDash val="solid"/>
              <a:headEnd type="none" w="sm" len="sm"/>
              <a:tailEnd type="none" w="sm" len="sm"/>
            </a:ln>
          </p:spPr>
          <p:txBody>
            <a:bodyPr/>
            <a:lstStyle/>
            <a:p>
              <a:endParaRPr lang="en-US" dirty="0"/>
            </a:p>
          </p:txBody>
        </p:sp>
        <p:grpSp>
          <p:nvGrpSpPr>
            <p:cNvPr id="5" name="Group 7">
              <a:extLst>
                <a:ext uri="{FF2B5EF4-FFF2-40B4-BE49-F238E27FC236}">
                  <a16:creationId xmlns:a16="http://schemas.microsoft.com/office/drawing/2014/main" id="{1603BE8B-7FA1-8DB9-B584-21B5E005924C}"/>
                </a:ext>
              </a:extLst>
            </p:cNvPr>
            <p:cNvGrpSpPr/>
            <p:nvPr/>
          </p:nvGrpSpPr>
          <p:grpSpPr>
            <a:xfrm>
              <a:off x="640127" y="3591751"/>
              <a:ext cx="394795" cy="394795"/>
              <a:chOff x="-205091" y="0"/>
              <a:chExt cx="6350000" cy="6350000"/>
            </a:xfrm>
          </p:grpSpPr>
          <p:sp>
            <p:nvSpPr>
              <p:cNvPr id="7" name="Freeform 8">
                <a:extLst>
                  <a:ext uri="{FF2B5EF4-FFF2-40B4-BE49-F238E27FC236}">
                    <a16:creationId xmlns:a16="http://schemas.microsoft.com/office/drawing/2014/main" id="{49135BB5-5641-A154-8A79-BDE06B4F1017}"/>
                  </a:ext>
                </a:extLst>
              </p:cNvPr>
              <p:cNvSpPr/>
              <p:nvPr/>
            </p:nvSpPr>
            <p:spPr>
              <a:xfrm>
                <a:off x="-205091"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33333"/>
              </a:solidFill>
            </p:spPr>
            <p:txBody>
              <a:bodyPr/>
              <a:lstStyle/>
              <a:p>
                <a:endParaRPr lang="en-US" dirty="0"/>
              </a:p>
            </p:txBody>
          </p:sp>
        </p:grpSp>
        <p:grpSp>
          <p:nvGrpSpPr>
            <p:cNvPr id="8" name="Group 9">
              <a:extLst>
                <a:ext uri="{FF2B5EF4-FFF2-40B4-BE49-F238E27FC236}">
                  <a16:creationId xmlns:a16="http://schemas.microsoft.com/office/drawing/2014/main" id="{7A675BCD-7AD1-5D1B-7E42-0BD250AD4681}"/>
                </a:ext>
              </a:extLst>
            </p:cNvPr>
            <p:cNvGrpSpPr/>
            <p:nvPr/>
          </p:nvGrpSpPr>
          <p:grpSpPr>
            <a:xfrm>
              <a:off x="5610445" y="3585401"/>
              <a:ext cx="394795" cy="394795"/>
              <a:chOff x="-18997163" y="0"/>
              <a:chExt cx="6350000" cy="6350000"/>
            </a:xfrm>
            <a:solidFill>
              <a:srgbClr val="FED718"/>
            </a:solidFill>
          </p:grpSpPr>
          <p:sp>
            <p:nvSpPr>
              <p:cNvPr id="9" name="Freeform 10">
                <a:extLst>
                  <a:ext uri="{FF2B5EF4-FFF2-40B4-BE49-F238E27FC236}">
                    <a16:creationId xmlns:a16="http://schemas.microsoft.com/office/drawing/2014/main" id="{136DEBDC-9A0C-2BC6-298E-EFE83ED739E0}"/>
                  </a:ext>
                </a:extLst>
              </p:cNvPr>
              <p:cNvSpPr/>
              <p:nvPr/>
            </p:nvSpPr>
            <p:spPr>
              <a:xfrm>
                <a:off x="-18997163"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endParaRPr lang="en-US" dirty="0"/>
              </a:p>
            </p:txBody>
          </p:sp>
        </p:grpSp>
        <p:sp>
          <p:nvSpPr>
            <p:cNvPr id="14" name="TextBox 18">
              <a:extLst>
                <a:ext uri="{FF2B5EF4-FFF2-40B4-BE49-F238E27FC236}">
                  <a16:creationId xmlns:a16="http://schemas.microsoft.com/office/drawing/2014/main" id="{6F10B06C-B5FB-11B1-9ADB-B228D5219939}"/>
                </a:ext>
              </a:extLst>
            </p:cNvPr>
            <p:cNvSpPr txBox="1"/>
            <p:nvPr/>
          </p:nvSpPr>
          <p:spPr>
            <a:xfrm>
              <a:off x="640127" y="4009802"/>
              <a:ext cx="4213726" cy="1000980"/>
            </a:xfrm>
            <a:prstGeom prst="rect">
              <a:avLst/>
            </a:prstGeom>
          </p:spPr>
          <p:txBody>
            <a:bodyPr lIns="0" tIns="0" rIns="0" bIns="0" rtlCol="0" anchor="t">
              <a:spAutoFit/>
            </a:bodyPr>
            <a:lstStyle/>
            <a:p>
              <a:pPr>
                <a:lnSpc>
                  <a:spcPts val="4200"/>
                </a:lnSpc>
              </a:pPr>
              <a:r>
                <a:rPr lang="ar-AE" sz="2000" b="1" dirty="0">
                  <a:solidFill>
                    <a:srgbClr val="333333"/>
                  </a:solidFill>
                  <a:latin typeface="Roboto Mono" pitchFamily="2" charset="0"/>
                  <a:ea typeface="Roboto Mono" pitchFamily="2" charset="0"/>
                </a:rPr>
                <a:t>1 تا 5 و 11 آپریل 2023</a:t>
              </a:r>
            </a:p>
            <a:p>
              <a:pPr>
                <a:lnSpc>
                  <a:spcPts val="4200"/>
                </a:lnSpc>
              </a:pPr>
              <a:endParaRPr lang="ar-AE" sz="2000" b="1" dirty="0">
                <a:solidFill>
                  <a:srgbClr val="333333"/>
                </a:solidFill>
                <a:latin typeface="Roboto Mono" pitchFamily="2" charset="0"/>
                <a:ea typeface="Roboto Mono" pitchFamily="2" charset="0"/>
              </a:endParaRPr>
            </a:p>
          </p:txBody>
        </p:sp>
        <p:sp>
          <p:nvSpPr>
            <p:cNvPr id="15" name="TextBox 19">
              <a:extLst>
                <a:ext uri="{FF2B5EF4-FFF2-40B4-BE49-F238E27FC236}">
                  <a16:creationId xmlns:a16="http://schemas.microsoft.com/office/drawing/2014/main" id="{EF6F19DF-ACB8-64EC-CC96-B9D051189A06}"/>
                </a:ext>
              </a:extLst>
            </p:cNvPr>
            <p:cNvSpPr txBox="1"/>
            <p:nvPr/>
          </p:nvSpPr>
          <p:spPr>
            <a:xfrm>
              <a:off x="5610445" y="4009802"/>
              <a:ext cx="3170988" cy="1000980"/>
            </a:xfrm>
            <a:prstGeom prst="rect">
              <a:avLst/>
            </a:prstGeom>
          </p:spPr>
          <p:txBody>
            <a:bodyPr lIns="0" tIns="0" rIns="0" bIns="0" rtlCol="0" anchor="t">
              <a:spAutoFit/>
            </a:bodyPr>
            <a:lstStyle/>
            <a:p>
              <a:pPr>
                <a:lnSpc>
                  <a:spcPts val="4200"/>
                </a:lnSpc>
              </a:pPr>
              <a:r>
                <a:rPr lang="ar-AE" sz="2000" b="1" dirty="0">
                  <a:solidFill>
                    <a:srgbClr val="333333"/>
                  </a:solidFill>
                  <a:latin typeface="Roboto Mono" pitchFamily="2" charset="0"/>
                  <a:ea typeface="Roboto Mono" pitchFamily="2" charset="0"/>
                </a:rPr>
                <a:t>اکتبر 2024</a:t>
              </a:r>
            </a:p>
            <a:p>
              <a:pPr>
                <a:lnSpc>
                  <a:spcPts val="4200"/>
                </a:lnSpc>
              </a:pPr>
              <a:endParaRPr lang="ar-AE" sz="2000" b="1" dirty="0">
                <a:solidFill>
                  <a:srgbClr val="333333"/>
                </a:solidFill>
                <a:latin typeface="Roboto Mono" pitchFamily="2" charset="0"/>
                <a:ea typeface="Roboto Mono" pitchFamily="2" charset="0"/>
              </a:endParaRPr>
            </a:p>
          </p:txBody>
        </p:sp>
        <p:sp>
          <p:nvSpPr>
            <p:cNvPr id="25" name="TextBox 7">
              <a:extLst>
                <a:ext uri="{FF2B5EF4-FFF2-40B4-BE49-F238E27FC236}">
                  <a16:creationId xmlns:a16="http://schemas.microsoft.com/office/drawing/2014/main" id="{6E2E46C9-C45A-EF24-1425-C4AC5ECAE959}"/>
                </a:ext>
              </a:extLst>
            </p:cNvPr>
            <p:cNvSpPr txBox="1"/>
            <p:nvPr/>
          </p:nvSpPr>
          <p:spPr>
            <a:xfrm>
              <a:off x="640127" y="4683348"/>
              <a:ext cx="2236423" cy="430887"/>
            </a:xfrm>
            <a:prstGeom prst="rect">
              <a:avLst/>
            </a:prstGeom>
          </p:spPr>
          <p:txBody>
            <a:bodyPr wrap="square" lIns="0" tIns="0" rIns="0" bIns="0" rtlCol="0" anchor="t">
              <a:spAutoFit/>
            </a:bodyPr>
            <a:lstStyle/>
            <a:p>
              <a:pPr algn="l"/>
              <a:r>
                <a:rPr lang="ar-AE" sz="1400" dirty="0">
                  <a:solidFill>
                    <a:srgbClr val="333333"/>
                  </a:solidFill>
                  <a:latin typeface="Roboto" panose="02000000000000000000" pitchFamily="2" charset="0"/>
                  <a:ea typeface="Roboto" panose="02000000000000000000" pitchFamily="2" charset="0"/>
                </a:rPr>
                <a:t>جلسه دوم اختصاصی کمیته ششم برای بررسی پیش‌نویس معاهده</a:t>
              </a:r>
            </a:p>
          </p:txBody>
        </p:sp>
        <p:sp>
          <p:nvSpPr>
            <p:cNvPr id="26" name="TextBox 7">
              <a:extLst>
                <a:ext uri="{FF2B5EF4-FFF2-40B4-BE49-F238E27FC236}">
                  <a16:creationId xmlns:a16="http://schemas.microsoft.com/office/drawing/2014/main" id="{5476F8CB-3880-7BD1-5A8D-6751D4E235E7}"/>
                </a:ext>
              </a:extLst>
            </p:cNvPr>
            <p:cNvSpPr txBox="1"/>
            <p:nvPr/>
          </p:nvSpPr>
          <p:spPr>
            <a:xfrm>
              <a:off x="5610445" y="4683348"/>
              <a:ext cx="2161338" cy="430887"/>
            </a:xfrm>
            <a:prstGeom prst="rect">
              <a:avLst/>
            </a:prstGeom>
          </p:spPr>
          <p:txBody>
            <a:bodyPr wrap="square" lIns="0" tIns="0" rIns="0" bIns="0" rtlCol="0" anchor="t">
              <a:spAutoFit/>
            </a:bodyPr>
            <a:lstStyle/>
            <a:p>
              <a:pPr algn="l"/>
              <a:r>
                <a:rPr lang="ar-AE" sz="1400" dirty="0">
                  <a:solidFill>
                    <a:srgbClr val="333333"/>
                  </a:solidFill>
                  <a:latin typeface="Roboto" panose="02000000000000000000" pitchFamily="2" charset="0"/>
                  <a:ea typeface="Roboto" panose="02000000000000000000" pitchFamily="2" charset="0"/>
                </a:rPr>
                <a:t>تصمیمات کمیته ششم درباره گام‌های بعدی پیش‌نویس معاهده</a:t>
              </a:r>
            </a:p>
          </p:txBody>
        </p:sp>
      </p:grpSp>
      <p:sp>
        <p:nvSpPr>
          <p:cNvPr id="24" name="Oval 23">
            <a:extLst>
              <a:ext uri="{FF2B5EF4-FFF2-40B4-BE49-F238E27FC236}">
                <a16:creationId xmlns:a16="http://schemas.microsoft.com/office/drawing/2014/main" id="{3222B2AF-D74A-61DA-0F21-2B0B5FBE1E8D}"/>
              </a:ext>
            </a:extLst>
          </p:cNvPr>
          <p:cNvSpPr/>
          <p:nvPr/>
        </p:nvSpPr>
        <p:spPr>
          <a:xfrm>
            <a:off x="0" y="956479"/>
            <a:ext cx="4401188" cy="4208374"/>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35" name="Picture 34">
            <a:extLst>
              <a:ext uri="{FF2B5EF4-FFF2-40B4-BE49-F238E27FC236}">
                <a16:creationId xmlns:a16="http://schemas.microsoft.com/office/drawing/2014/main" id="{C6099EFC-24BC-9294-4EAF-898973B9DCE2}"/>
              </a:ext>
            </a:extLst>
          </p:cNvPr>
          <p:cNvPicPr>
            <a:picLocks noChangeAspect="1"/>
          </p:cNvPicPr>
          <p:nvPr/>
        </p:nvPicPr>
        <p:blipFill>
          <a:blip r:embed="rId3"/>
          <a:stretch>
            <a:fillRect/>
          </a:stretch>
        </p:blipFill>
        <p:spPr>
          <a:xfrm>
            <a:off x="1192069" y="1562195"/>
            <a:ext cx="2294889" cy="3074830"/>
          </a:xfrm>
          <a:prstGeom prst="rect">
            <a:avLst/>
          </a:prstGeom>
        </p:spPr>
      </p:pic>
    </p:spTree>
    <p:extLst>
      <p:ext uri="{BB962C8B-B14F-4D97-AF65-F5344CB8AC3E}">
        <p14:creationId xmlns:p14="http://schemas.microsoft.com/office/powerpoint/2010/main" val="1862200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E23B3-D79B-E540-5E8B-6F8BC0E5CFE4}"/>
            </a:ext>
          </a:extLst>
        </p:cNvPr>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EBEF3801-E279-AC4D-DF73-2373C6EA746E}"/>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C63F02F3-E7A5-E4CF-DE3A-8A3C6736BE22}"/>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جنوری 2024</a:t>
            </a:r>
            <a:br>
              <a:rPr lang="ar-AE" sz="1800" b="1" dirty="0">
                <a:solidFill>
                  <a:srgbClr val="333333"/>
                </a:solidFill>
                <a:latin typeface="Roboto Mono" pitchFamily="2" charset="0"/>
                <a:ea typeface="Roboto Mono" pitchFamily="2" charset="0"/>
              </a:rPr>
            </a:br>
            <a:r>
              <a:rPr lang="ar-AE" sz="1800" b="1" dirty="0">
                <a:solidFill>
                  <a:srgbClr val="333333"/>
                </a:solidFill>
                <a:latin typeface="Roboto Mono" pitchFamily="2" charset="0"/>
                <a:ea typeface="Roboto Mono" pitchFamily="2" charset="0"/>
              </a:rPr>
              <a:t>به‌روز رسانی:</a:t>
            </a:r>
          </a:p>
        </p:txBody>
      </p:sp>
      <p:sp>
        <p:nvSpPr>
          <p:cNvPr id="5" name="TextBox 7">
            <a:extLst>
              <a:ext uri="{FF2B5EF4-FFF2-40B4-BE49-F238E27FC236}">
                <a16:creationId xmlns:a16="http://schemas.microsoft.com/office/drawing/2014/main" id="{A8AB1F3D-13EB-1C5E-8FEE-C06F6D2F0A77}"/>
              </a:ext>
            </a:extLst>
          </p:cNvPr>
          <p:cNvSpPr txBox="1"/>
          <p:nvPr/>
        </p:nvSpPr>
        <p:spPr>
          <a:xfrm>
            <a:off x="996901" y="1474619"/>
            <a:ext cx="5276080" cy="3539430"/>
          </a:xfrm>
          <a:prstGeom prst="rect">
            <a:avLst/>
          </a:prstGeom>
        </p:spPr>
        <p:txBody>
          <a:bodyPr wrap="square" lIns="0" tIns="0" rIns="0" bIns="0" rtlCol="0" anchor="t">
            <a:spAutoFit/>
          </a:bodyPr>
          <a:lstStyle/>
          <a:p>
            <a:pPr algn="r"/>
            <a:r>
              <a:rPr lang="ar-AE" sz="1400" dirty="0">
                <a:solidFill>
                  <a:srgbClr val="333333"/>
                </a:solidFill>
                <a:latin typeface="Roboto Black" panose="02000000000000000000" pitchFamily="2" charset="0"/>
                <a:ea typeface="Roboto Black" panose="02000000000000000000" pitchFamily="2" charset="0"/>
              </a:rPr>
              <a:t>در جنوری ۲۰۲۴، سازمان ملل نظرات کتبی کشورهای عضو درباره معاهده بالقوه جنایات علیه بشریت را منتشر کرد.</a:t>
            </a:r>
          </a:p>
          <a:p>
            <a:pPr algn="r"/>
            <a:r>
              <a:rPr lang="ar-AE" sz="1400" dirty="0">
                <a:solidFill>
                  <a:srgbClr val="333333"/>
                </a:solidFill>
                <a:latin typeface="Roboto Black" panose="02000000000000000000" pitchFamily="2" charset="0"/>
                <a:ea typeface="Roboto Black" panose="02000000000000000000" pitchFamily="2" charset="0"/>
              </a:rPr>
              <a:t>از میان ۳۰ </a:t>
            </a:r>
            <a:r>
              <a:rPr lang="prs-AF" sz="1400" dirty="0">
                <a:solidFill>
                  <a:srgbClr val="333333"/>
                </a:solidFill>
                <a:latin typeface="Roboto Black" panose="02000000000000000000" pitchFamily="2" charset="0"/>
                <a:ea typeface="Roboto Black" panose="02000000000000000000" pitchFamily="2" charset="0"/>
              </a:rPr>
              <a:t>دیدگاه</a:t>
            </a:r>
            <a:r>
              <a:rPr lang="ar-AE" sz="1400" dirty="0">
                <a:solidFill>
                  <a:srgbClr val="333333"/>
                </a:solidFill>
                <a:latin typeface="Roboto Black" panose="02000000000000000000" pitchFamily="2" charset="0"/>
                <a:ea typeface="Roboto Black" panose="02000000000000000000" pitchFamily="2" charset="0"/>
              </a:rPr>
              <a:t> دریافتی، ۶ </a:t>
            </a:r>
            <a:r>
              <a:rPr lang="prs-AF" sz="1400" dirty="0">
                <a:solidFill>
                  <a:srgbClr val="333333"/>
                </a:solidFill>
                <a:latin typeface="Roboto Black" panose="02000000000000000000" pitchFamily="2" charset="0"/>
                <a:ea typeface="Roboto Black" panose="02000000000000000000" pitchFamily="2" charset="0"/>
              </a:rPr>
              <a:t>دیدگاه</a:t>
            </a:r>
            <a:r>
              <a:rPr lang="ar-AE" sz="1400" dirty="0">
                <a:solidFill>
                  <a:srgbClr val="333333"/>
                </a:solidFill>
                <a:latin typeface="Roboto Black" panose="02000000000000000000" pitchFamily="2" charset="0"/>
                <a:ea typeface="Roboto Black" panose="02000000000000000000" pitchFamily="2" charset="0"/>
              </a:rPr>
              <a:t> به‌طور خاص به احتمال گنجاندن آپارتاید جنسیتی به عنوان یک جرم علیه بشریت اشاره کرده و ۱۶ </a:t>
            </a:r>
            <a:r>
              <a:rPr lang="prs-AF" sz="1400" dirty="0">
                <a:solidFill>
                  <a:srgbClr val="333333"/>
                </a:solidFill>
                <a:latin typeface="Roboto Black" panose="02000000000000000000" pitchFamily="2" charset="0"/>
                <a:ea typeface="Roboto Black" panose="02000000000000000000" pitchFamily="2" charset="0"/>
              </a:rPr>
              <a:t>دیدگاه</a:t>
            </a:r>
            <a:r>
              <a:rPr lang="ar-AE" sz="1400" dirty="0">
                <a:solidFill>
                  <a:srgbClr val="333333"/>
                </a:solidFill>
                <a:latin typeface="Roboto Black" panose="02000000000000000000" pitchFamily="2" charset="0"/>
                <a:ea typeface="Roboto Black" panose="02000000000000000000" pitchFamily="2" charset="0"/>
              </a:rPr>
              <a:t> دیگر به ملاحظات جنسیتی پرداخته‌ان</a:t>
            </a:r>
            <a:r>
              <a:rPr lang="prs-AF" sz="1400" dirty="0">
                <a:solidFill>
                  <a:srgbClr val="333333"/>
                </a:solidFill>
                <a:latin typeface="Roboto Black" panose="02000000000000000000" pitchFamily="2" charset="0"/>
                <a:ea typeface="Roboto Black" panose="02000000000000000000" pitchFamily="2" charset="0"/>
              </a:rPr>
              <a:t>د.</a:t>
            </a:r>
          </a:p>
          <a:p>
            <a:pPr algn="r"/>
            <a:endParaRPr lang="prs-AF" sz="1400" dirty="0">
              <a:solidFill>
                <a:srgbClr val="333333"/>
              </a:solidFill>
              <a:latin typeface="Roboto Black" panose="02000000000000000000" pitchFamily="2" charset="0"/>
              <a:ea typeface="Roboto Black" panose="02000000000000000000" pitchFamily="2" charset="0"/>
            </a:endParaRPr>
          </a:p>
          <a:p>
            <a:pPr algn="r"/>
            <a:endParaRPr lang="prs-AF" sz="1400" dirty="0">
              <a:solidFill>
                <a:srgbClr val="333333"/>
              </a:solidFill>
              <a:latin typeface="Roboto Black" panose="02000000000000000000" pitchFamily="2" charset="0"/>
              <a:ea typeface="Roboto Black" panose="02000000000000000000" pitchFamily="2" charset="0"/>
            </a:endParaRPr>
          </a:p>
          <a:p>
            <a:pPr algn="r"/>
            <a:r>
              <a:rPr lang="ar-AE" sz="1400" b="1" dirty="0">
                <a:solidFill>
                  <a:srgbClr val="333333"/>
                </a:solidFill>
                <a:latin typeface="Roboto Black" panose="02000000000000000000" pitchFamily="2" charset="0"/>
                <a:ea typeface="Roboto Black" panose="02000000000000000000" pitchFamily="2" charset="0"/>
              </a:rPr>
              <a:t>برازیل</a:t>
            </a:r>
            <a:endParaRPr lang="prs-AF" sz="1400" b="1" dirty="0">
              <a:solidFill>
                <a:srgbClr val="333333"/>
              </a:solidFill>
              <a:latin typeface="Roboto Black" panose="02000000000000000000" pitchFamily="2" charset="0"/>
              <a:ea typeface="Roboto Black" panose="02000000000000000000" pitchFamily="2" charset="0"/>
            </a:endParaRPr>
          </a:p>
          <a:p>
            <a:pPr algn="r"/>
            <a:r>
              <a:rPr lang="prs-AF" sz="1400" b="1" dirty="0">
                <a:solidFill>
                  <a:srgbClr val="333333"/>
                </a:solidFill>
                <a:latin typeface="Roboto Black" panose="02000000000000000000" pitchFamily="2" charset="0"/>
                <a:ea typeface="Roboto Black" panose="02000000000000000000" pitchFamily="2" charset="0"/>
              </a:rPr>
              <a:t>،،</a:t>
            </a:r>
          </a:p>
          <a:p>
            <a:pPr algn="r"/>
            <a:r>
              <a:rPr lang="ar-AE" sz="1400" dirty="0">
                <a:solidFill>
                  <a:srgbClr val="333333"/>
                </a:solidFill>
                <a:latin typeface="Roboto Black" panose="02000000000000000000" pitchFamily="2" charset="0"/>
                <a:ea typeface="Roboto Black" panose="02000000000000000000" pitchFamily="2" charset="0"/>
              </a:rPr>
              <a:t>یک کنوانسیون آینده</a:t>
            </a:r>
            <a:r>
              <a:rPr lang="prs-AF" sz="1400" dirty="0">
                <a:solidFill>
                  <a:srgbClr val="333333"/>
                </a:solidFill>
                <a:latin typeface="Roboto Black" panose="02000000000000000000" pitchFamily="2" charset="0"/>
                <a:ea typeface="Roboto Black" panose="02000000000000000000" pitchFamily="2" charset="0"/>
              </a:rPr>
              <a:t> همچنان</a:t>
            </a:r>
            <a:r>
              <a:rPr lang="ar-AE" sz="1400" dirty="0">
                <a:solidFill>
                  <a:srgbClr val="333333"/>
                </a:solidFill>
                <a:latin typeface="Roboto Black" panose="02000000000000000000" pitchFamily="2" charset="0"/>
                <a:ea typeface="Roboto Black" panose="02000000000000000000" pitchFamily="2" charset="0"/>
              </a:rPr>
              <a:t> می‌تواند اعمال غیرانسانی که در چارچوب یک رژیم نهادینه‌شده و مبتنی بر سرکوب عمدی، سیستماتیک و کامل یک گروه اجتماعی به‌دلیل جنسیت</a:t>
            </a:r>
            <a:r>
              <a:rPr lang="prs-AF" sz="1400" dirty="0">
                <a:solidFill>
                  <a:srgbClr val="333333"/>
                </a:solidFill>
                <a:latin typeface="Roboto Black" panose="02000000000000000000" pitchFamily="2" charset="0"/>
                <a:ea typeface="Roboto Black" panose="02000000000000000000" pitchFamily="2" charset="0"/>
              </a:rPr>
              <a:t> آنها انجام میشود،</a:t>
            </a:r>
            <a:r>
              <a:rPr lang="ar-AE" sz="1400" dirty="0">
                <a:solidFill>
                  <a:srgbClr val="333333"/>
                </a:solidFill>
                <a:latin typeface="Roboto Black" panose="02000000000000000000" pitchFamily="2" charset="0"/>
                <a:ea typeface="Roboto Black" panose="02000000000000000000" pitchFamily="2" charset="0"/>
              </a:rPr>
              <a:t> </a:t>
            </a:r>
            <a:r>
              <a:rPr lang="prs-AF" sz="1400" dirty="0">
                <a:solidFill>
                  <a:srgbClr val="333333"/>
                </a:solidFill>
                <a:latin typeface="Roboto Black" panose="02000000000000000000" pitchFamily="2" charset="0"/>
                <a:ea typeface="Roboto Black" panose="02000000000000000000" pitchFamily="2" charset="0"/>
              </a:rPr>
              <a:t>صریحا </a:t>
            </a:r>
            <a:r>
              <a:rPr lang="ar-AE" sz="1400" dirty="0">
                <a:solidFill>
                  <a:srgbClr val="333333"/>
                </a:solidFill>
                <a:latin typeface="Roboto Black" panose="02000000000000000000" pitchFamily="2" charset="0"/>
                <a:ea typeface="Roboto Black" panose="02000000000000000000" pitchFamily="2" charset="0"/>
              </a:rPr>
              <a:t>جرم‌انگاری</a:t>
            </a:r>
            <a:r>
              <a:rPr lang="prs-AF" sz="1400" dirty="0">
                <a:solidFill>
                  <a:srgbClr val="333333"/>
                </a:solidFill>
                <a:latin typeface="Roboto Black" panose="02000000000000000000" pitchFamily="2" charset="0"/>
                <a:ea typeface="Roboto Black" panose="02000000000000000000" pitchFamily="2" charset="0"/>
              </a:rPr>
              <a:t> کند.</a:t>
            </a:r>
          </a:p>
          <a:p>
            <a:pPr algn="r"/>
            <a:r>
              <a:rPr lang="ar-AE" sz="1400" dirty="0">
                <a:solidFill>
                  <a:srgbClr val="333333"/>
                </a:solidFill>
                <a:latin typeface="Roboto Black" panose="02000000000000000000" pitchFamily="2" charset="0"/>
                <a:ea typeface="Roboto Black" panose="02000000000000000000" pitchFamily="2" charset="0"/>
              </a:rPr>
              <a:t>این اعمال شامل سلب حقوق اساسی، از جمله امکان مشارکت آزادانه در عرصه عمومی بدون ترس از سرکوب بوده </a:t>
            </a:r>
            <a:r>
              <a:rPr lang="prs-AF" sz="1400" dirty="0">
                <a:solidFill>
                  <a:srgbClr val="333333"/>
                </a:solidFill>
                <a:latin typeface="Roboto Black" panose="02000000000000000000" pitchFamily="2" charset="0"/>
                <a:ea typeface="Roboto Black" panose="02000000000000000000" pitchFamily="2" charset="0"/>
              </a:rPr>
              <a:t>و </a:t>
            </a:r>
            <a:r>
              <a:rPr lang="ar-AE" sz="1400" dirty="0">
                <a:solidFill>
                  <a:srgbClr val="333333"/>
                </a:solidFill>
                <a:latin typeface="Roboto Black" panose="02000000000000000000" pitchFamily="2" charset="0"/>
                <a:ea typeface="Roboto Black" panose="02000000000000000000" pitchFamily="2" charset="0"/>
              </a:rPr>
              <a:t>مغایر با حقوق بین‌الملل می‌باشد.</a:t>
            </a:r>
            <a:endParaRPr lang="prs-AF" sz="1600" dirty="0">
              <a:solidFill>
                <a:srgbClr val="333333"/>
              </a:solidFill>
              <a:latin typeface="Roboto Black" panose="02000000000000000000" pitchFamily="2" charset="0"/>
              <a:ea typeface="Roboto Black" panose="02000000000000000000" pitchFamily="2" charset="0"/>
            </a:endParaRPr>
          </a:p>
          <a:p>
            <a:pPr algn="r"/>
            <a:r>
              <a:rPr lang="ar-AE" sz="1600" dirty="0">
                <a:solidFill>
                  <a:srgbClr val="333333"/>
                </a:solidFill>
                <a:latin typeface="Roboto Black" panose="02000000000000000000" pitchFamily="2" charset="0"/>
                <a:ea typeface="Roboto Black" panose="02000000000000000000" pitchFamily="2" charset="0"/>
              </a:rPr>
              <a:t>برای مقایسه، زمانی که صحبت از تبعیض نژادی می‌شود، پیش‌نویس مواد قانونی قبلاً تدابیر</a:t>
            </a:r>
            <a:r>
              <a:rPr lang="prs-AF" sz="1600" dirty="0">
                <a:solidFill>
                  <a:srgbClr val="333333"/>
                </a:solidFill>
                <a:latin typeface="Roboto Black" panose="02000000000000000000" pitchFamily="2" charset="0"/>
                <a:ea typeface="Roboto Black" panose="02000000000000000000" pitchFamily="2" charset="0"/>
              </a:rPr>
              <a:t>ی</a:t>
            </a:r>
            <a:r>
              <a:rPr lang="ar-AE" sz="1600" dirty="0">
                <a:solidFill>
                  <a:srgbClr val="333333"/>
                </a:solidFill>
                <a:latin typeface="Roboto Black" panose="02000000000000000000" pitchFamily="2" charset="0"/>
                <a:ea typeface="Roboto Black" panose="02000000000000000000" pitchFamily="2" charset="0"/>
              </a:rPr>
              <a:t> برای مجازات </a:t>
            </a:r>
            <a:r>
              <a:rPr lang="prs-AF" sz="1600" dirty="0">
                <a:solidFill>
                  <a:srgbClr val="333333"/>
                </a:solidFill>
                <a:latin typeface="Roboto Black" panose="02000000000000000000" pitchFamily="2" charset="0"/>
                <a:ea typeface="Roboto Black" panose="02000000000000000000" pitchFamily="2" charset="0"/>
              </a:rPr>
              <a:t>سرکوب</a:t>
            </a:r>
            <a:r>
              <a:rPr lang="ar-AE" sz="1600" dirty="0">
                <a:solidFill>
                  <a:srgbClr val="333333"/>
                </a:solidFill>
                <a:latin typeface="Roboto Black" panose="02000000000000000000" pitchFamily="2" charset="0"/>
                <a:ea typeface="Roboto Black" panose="02000000000000000000" pitchFamily="2" charset="0"/>
              </a:rPr>
              <a:t> سیستماتیک با شدت</a:t>
            </a:r>
            <a:r>
              <a:rPr lang="prs-AF" sz="1600" dirty="0">
                <a:solidFill>
                  <a:srgbClr val="333333"/>
                </a:solidFill>
                <a:latin typeface="Roboto Black" panose="02000000000000000000" pitchFamily="2" charset="0"/>
                <a:ea typeface="Roboto Black" panose="02000000000000000000" pitchFamily="2" charset="0"/>
              </a:rPr>
              <a:t> مشابه را</a:t>
            </a:r>
            <a:r>
              <a:rPr lang="ar-AE" sz="1600" dirty="0">
                <a:solidFill>
                  <a:srgbClr val="333333"/>
                </a:solidFill>
                <a:latin typeface="Roboto Black" panose="02000000000000000000" pitchFamily="2" charset="0"/>
                <a:ea typeface="Roboto Black" panose="02000000000000000000" pitchFamily="2" charset="0"/>
              </a:rPr>
              <a:t> از طریق</a:t>
            </a:r>
            <a:r>
              <a:rPr lang="prs-AF" sz="1600" dirty="0">
                <a:solidFill>
                  <a:srgbClr val="333333"/>
                </a:solidFill>
                <a:latin typeface="Roboto Black" panose="02000000000000000000" pitchFamily="2" charset="0"/>
                <a:ea typeface="Roboto Black" panose="02000000000000000000" pitchFamily="2" charset="0"/>
              </a:rPr>
              <a:t> شناسایی</a:t>
            </a:r>
            <a:r>
              <a:rPr lang="ar-AE" sz="1600" dirty="0">
                <a:solidFill>
                  <a:srgbClr val="333333"/>
                </a:solidFill>
                <a:latin typeface="Roboto Black" panose="02000000000000000000" pitchFamily="2" charset="0"/>
                <a:ea typeface="Roboto Black" panose="02000000000000000000" pitchFamily="2" charset="0"/>
              </a:rPr>
              <a:t> جرم آپارتاید، پیش‌بینی کرده </a:t>
            </a:r>
            <a:r>
              <a:rPr lang="prs-AF" sz="1600" dirty="0">
                <a:solidFill>
                  <a:srgbClr val="333333"/>
                </a:solidFill>
                <a:latin typeface="Roboto Black" panose="02000000000000000000" pitchFamily="2" charset="0"/>
                <a:ea typeface="Roboto Black" panose="02000000000000000000" pitchFamily="2" charset="0"/>
              </a:rPr>
              <a:t>است.</a:t>
            </a:r>
            <a:endParaRPr lang="ar-AE" sz="2400" dirty="0">
              <a:solidFill>
                <a:srgbClr val="333333"/>
              </a:solidFill>
              <a:latin typeface="Roboto Black" panose="02000000000000000000" pitchFamily="2" charset="0"/>
              <a:ea typeface="Roboto Black" panose="02000000000000000000" pitchFamily="2" charset="0"/>
            </a:endParaRPr>
          </a:p>
        </p:txBody>
      </p:sp>
      <p:sp>
        <p:nvSpPr>
          <p:cNvPr id="3" name="Freeform 5">
            <a:extLst>
              <a:ext uri="{FF2B5EF4-FFF2-40B4-BE49-F238E27FC236}">
                <a16:creationId xmlns:a16="http://schemas.microsoft.com/office/drawing/2014/main" id="{45403B5F-B70D-C0D3-70DD-69A25DA66A41}"/>
              </a:ext>
            </a:extLst>
          </p:cNvPr>
          <p:cNvSpPr/>
          <p:nvPr/>
        </p:nvSpPr>
        <p:spPr>
          <a:xfrm>
            <a:off x="6696576" y="1136728"/>
            <a:ext cx="4498523" cy="4584544"/>
          </a:xfrm>
          <a:custGeom>
            <a:avLst/>
            <a:gdLst/>
            <a:ahLst/>
            <a:cxnLst/>
            <a:rect l="l" t="t" r="r" b="b"/>
            <a:pathLst>
              <a:path w="7193596" h="7331152">
                <a:moveTo>
                  <a:pt x="0" y="0"/>
                </a:moveTo>
                <a:lnTo>
                  <a:pt x="7193596" y="0"/>
                </a:lnTo>
                <a:lnTo>
                  <a:pt x="7193596" y="7331152"/>
                </a:lnTo>
                <a:lnTo>
                  <a:pt x="0" y="7331152"/>
                </a:lnTo>
                <a:lnTo>
                  <a:pt x="0" y="0"/>
                </a:lnTo>
                <a:close/>
              </a:path>
            </a:pathLst>
          </a:custGeom>
          <a:blipFill>
            <a:blip r:embed="rId3"/>
            <a:stretch>
              <a:fillRect t="-1207" b="-1207"/>
            </a:stretch>
          </a:blipFill>
        </p:spPr>
        <p:txBody>
          <a:bodyPr/>
          <a:lstStyle/>
          <a:p>
            <a:endParaRPr lang="en-US" dirty="0"/>
          </a:p>
        </p:txBody>
      </p:sp>
      <p:sp>
        <p:nvSpPr>
          <p:cNvPr id="6" name="Freeform 5">
            <a:extLst>
              <a:ext uri="{FF2B5EF4-FFF2-40B4-BE49-F238E27FC236}">
                <a16:creationId xmlns:a16="http://schemas.microsoft.com/office/drawing/2014/main" id="{B9F5083B-CD6C-5943-597C-496D6285C08C}"/>
              </a:ext>
            </a:extLst>
          </p:cNvPr>
          <p:cNvSpPr/>
          <p:nvPr/>
        </p:nvSpPr>
        <p:spPr>
          <a:xfrm>
            <a:off x="6848976" y="1289128"/>
            <a:ext cx="4498523" cy="4584544"/>
          </a:xfrm>
          <a:custGeom>
            <a:avLst/>
            <a:gdLst/>
            <a:ahLst/>
            <a:cxnLst/>
            <a:rect l="l" t="t" r="r" b="b"/>
            <a:pathLst>
              <a:path w="7193596" h="7331152">
                <a:moveTo>
                  <a:pt x="0" y="0"/>
                </a:moveTo>
                <a:lnTo>
                  <a:pt x="7193596" y="0"/>
                </a:lnTo>
                <a:lnTo>
                  <a:pt x="7193596" y="7331152"/>
                </a:lnTo>
                <a:lnTo>
                  <a:pt x="0" y="7331152"/>
                </a:lnTo>
                <a:lnTo>
                  <a:pt x="0" y="0"/>
                </a:lnTo>
                <a:close/>
              </a:path>
            </a:pathLst>
          </a:custGeom>
          <a:blipFill>
            <a:blip r:embed="rId3"/>
            <a:stretch>
              <a:fillRect t="-1207" b="-1207"/>
            </a:stretch>
          </a:blipFill>
        </p:spPr>
        <p:txBody>
          <a:bodyPr/>
          <a:lstStyle/>
          <a:p>
            <a:endParaRPr lang="en-US" dirty="0"/>
          </a:p>
        </p:txBody>
      </p:sp>
    </p:spTree>
    <p:extLst>
      <p:ext uri="{BB962C8B-B14F-4D97-AF65-F5344CB8AC3E}">
        <p14:creationId xmlns:p14="http://schemas.microsoft.com/office/powerpoint/2010/main" val="3869613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7FAB9-1FB8-0DF7-0EC2-0A56004724BA}"/>
            </a:ext>
          </a:extLst>
        </p:cNvPr>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D817E35E-F387-6BE8-A624-9AE26B7320C2}"/>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502876C8-0B96-A066-2F2E-84BEF663457B}"/>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جنوری 2024</a:t>
            </a:r>
            <a:br>
              <a:rPr lang="ar-AE" sz="1800" b="1" dirty="0">
                <a:solidFill>
                  <a:srgbClr val="333333"/>
                </a:solidFill>
                <a:latin typeface="Roboto Mono" pitchFamily="2" charset="0"/>
                <a:ea typeface="Roboto Mono" pitchFamily="2" charset="0"/>
              </a:rPr>
            </a:br>
            <a:r>
              <a:rPr lang="ar-AE" sz="1800" b="1" dirty="0">
                <a:solidFill>
                  <a:srgbClr val="333333"/>
                </a:solidFill>
                <a:latin typeface="Roboto Mono" pitchFamily="2" charset="0"/>
                <a:ea typeface="Roboto Mono" pitchFamily="2" charset="0"/>
              </a:rPr>
              <a:t>به‌روز رسانی:</a:t>
            </a:r>
          </a:p>
        </p:txBody>
      </p:sp>
      <p:sp>
        <p:nvSpPr>
          <p:cNvPr id="3" name="Freeform 5">
            <a:extLst>
              <a:ext uri="{FF2B5EF4-FFF2-40B4-BE49-F238E27FC236}">
                <a16:creationId xmlns:a16="http://schemas.microsoft.com/office/drawing/2014/main" id="{514CE0B9-8AB8-4B82-9C17-3D3462EE4682}"/>
              </a:ext>
            </a:extLst>
          </p:cNvPr>
          <p:cNvSpPr/>
          <p:nvPr/>
        </p:nvSpPr>
        <p:spPr>
          <a:xfrm>
            <a:off x="6696576" y="1136728"/>
            <a:ext cx="4498523" cy="4584544"/>
          </a:xfrm>
          <a:custGeom>
            <a:avLst/>
            <a:gdLst/>
            <a:ahLst/>
            <a:cxnLst/>
            <a:rect l="l" t="t" r="r" b="b"/>
            <a:pathLst>
              <a:path w="7193596" h="7331152">
                <a:moveTo>
                  <a:pt x="0" y="0"/>
                </a:moveTo>
                <a:lnTo>
                  <a:pt x="7193596" y="0"/>
                </a:lnTo>
                <a:lnTo>
                  <a:pt x="7193596" y="7331152"/>
                </a:lnTo>
                <a:lnTo>
                  <a:pt x="0" y="7331152"/>
                </a:lnTo>
                <a:lnTo>
                  <a:pt x="0" y="0"/>
                </a:lnTo>
                <a:close/>
              </a:path>
            </a:pathLst>
          </a:custGeom>
          <a:blipFill>
            <a:blip r:embed="rId3"/>
            <a:stretch>
              <a:fillRect t="-1207" b="-1207"/>
            </a:stretch>
          </a:blipFill>
        </p:spPr>
        <p:txBody>
          <a:bodyPr/>
          <a:lstStyle/>
          <a:p>
            <a:endParaRPr lang="en-US" dirty="0"/>
          </a:p>
        </p:txBody>
      </p:sp>
      <p:sp>
        <p:nvSpPr>
          <p:cNvPr id="6" name="Freeform 5">
            <a:extLst>
              <a:ext uri="{FF2B5EF4-FFF2-40B4-BE49-F238E27FC236}">
                <a16:creationId xmlns:a16="http://schemas.microsoft.com/office/drawing/2014/main" id="{7D427CA5-9CD2-D099-1311-72539CE3DF73}"/>
              </a:ext>
            </a:extLst>
          </p:cNvPr>
          <p:cNvSpPr/>
          <p:nvPr/>
        </p:nvSpPr>
        <p:spPr>
          <a:xfrm>
            <a:off x="6848976" y="1289128"/>
            <a:ext cx="4498523" cy="4584544"/>
          </a:xfrm>
          <a:custGeom>
            <a:avLst/>
            <a:gdLst/>
            <a:ahLst/>
            <a:cxnLst/>
            <a:rect l="l" t="t" r="r" b="b"/>
            <a:pathLst>
              <a:path w="7193596" h="7331152">
                <a:moveTo>
                  <a:pt x="0" y="0"/>
                </a:moveTo>
                <a:lnTo>
                  <a:pt x="7193596" y="0"/>
                </a:lnTo>
                <a:lnTo>
                  <a:pt x="7193596" y="7331152"/>
                </a:lnTo>
                <a:lnTo>
                  <a:pt x="0" y="7331152"/>
                </a:lnTo>
                <a:lnTo>
                  <a:pt x="0" y="0"/>
                </a:lnTo>
                <a:close/>
              </a:path>
            </a:pathLst>
          </a:custGeom>
          <a:blipFill>
            <a:blip r:embed="rId3"/>
            <a:stretch>
              <a:fillRect t="-1207" b="-1207"/>
            </a:stretch>
          </a:blipFill>
        </p:spPr>
        <p:txBody>
          <a:bodyPr/>
          <a:lstStyle/>
          <a:p>
            <a:endParaRPr lang="en-US" dirty="0"/>
          </a:p>
        </p:txBody>
      </p:sp>
      <p:sp>
        <p:nvSpPr>
          <p:cNvPr id="7" name="TextBox 7">
            <a:extLst>
              <a:ext uri="{FF2B5EF4-FFF2-40B4-BE49-F238E27FC236}">
                <a16:creationId xmlns:a16="http://schemas.microsoft.com/office/drawing/2014/main" id="{B8A53262-02F6-B582-4831-CBE55BA6446F}"/>
              </a:ext>
            </a:extLst>
          </p:cNvPr>
          <p:cNvSpPr txBox="1"/>
          <p:nvPr/>
        </p:nvSpPr>
        <p:spPr>
          <a:xfrm>
            <a:off x="996901" y="1474619"/>
            <a:ext cx="5276080" cy="4678204"/>
          </a:xfrm>
          <a:prstGeom prst="rect">
            <a:avLst/>
          </a:prstGeom>
        </p:spPr>
        <p:txBody>
          <a:bodyPr wrap="square" lIns="0" tIns="0" rIns="0" bIns="0" rtlCol="0" anchor="t">
            <a:spAutoFit/>
          </a:bodyPr>
          <a:lstStyle/>
          <a:p>
            <a:pPr algn="r" rtl="1"/>
            <a:r>
              <a:rPr lang="ar-AE" sz="1600" b="1" dirty="0">
                <a:solidFill>
                  <a:srgbClr val="333333"/>
                </a:solidFill>
                <a:latin typeface="Roboto Black" panose="02000000000000000000" pitchFamily="2" charset="0"/>
                <a:ea typeface="Roboto Black" panose="02000000000000000000" pitchFamily="2" charset="0"/>
              </a:rPr>
              <a:t>سفارت و نماينده دائمي جمهوري اسلامي افغانستان</a:t>
            </a:r>
            <a:r>
              <a:rPr lang="prs-AF" sz="1600" b="1" dirty="0">
                <a:solidFill>
                  <a:srgbClr val="333333"/>
                </a:solidFill>
                <a:latin typeface="Roboto Black" panose="02000000000000000000" pitchFamily="2" charset="0"/>
                <a:ea typeface="Roboto Black" panose="02000000000000000000" pitchFamily="2" charset="0"/>
              </a:rPr>
              <a:t>،،</a:t>
            </a:r>
          </a:p>
          <a:p>
            <a:pPr algn="r" rtl="1"/>
            <a:r>
              <a:rPr lang="ar-AE" sz="1600" dirty="0">
                <a:solidFill>
                  <a:srgbClr val="333333"/>
                </a:solidFill>
                <a:latin typeface="Roboto Black" panose="02000000000000000000" pitchFamily="2" charset="0"/>
                <a:ea typeface="Roboto Black" panose="02000000000000000000" pitchFamily="2" charset="0"/>
              </a:rPr>
              <a:t>من از کمیسیون تقاضا می‌نمایم تا این پیشنهاد را با دقت و جدیت مورد بررسی قرار داده و </a:t>
            </a:r>
            <a:r>
              <a:rPr lang="prs-AF" sz="1600" dirty="0">
                <a:solidFill>
                  <a:srgbClr val="333333"/>
                </a:solidFill>
                <a:latin typeface="Roboto Black" panose="02000000000000000000" pitchFamily="2" charset="0"/>
                <a:ea typeface="Roboto Black" panose="02000000000000000000" pitchFamily="2" charset="0"/>
              </a:rPr>
              <a:t>موضع</a:t>
            </a:r>
            <a:r>
              <a:rPr lang="ar-AE" sz="1600" dirty="0">
                <a:solidFill>
                  <a:srgbClr val="333333"/>
                </a:solidFill>
                <a:latin typeface="Roboto Black" panose="02000000000000000000" pitchFamily="2" charset="0"/>
                <a:ea typeface="Roboto Black" panose="02000000000000000000" pitchFamily="2" charset="0"/>
              </a:rPr>
              <a:t> اصولی و قاطع در حمایت از میلیون‌ها زن و دختری اتخاذ نماید که در حال حاضر تحت رژیم‌ مبتنی بر آپارتاید جنسیتی </a:t>
            </a:r>
            <a:r>
              <a:rPr lang="prs-AF" sz="1600" dirty="0">
                <a:solidFill>
                  <a:srgbClr val="333333"/>
                </a:solidFill>
                <a:latin typeface="Roboto Black" panose="02000000000000000000" pitchFamily="2" charset="0"/>
                <a:ea typeface="Roboto Black" panose="02000000000000000000" pitchFamily="2" charset="0"/>
              </a:rPr>
              <a:t>(</a:t>
            </a:r>
            <a:r>
              <a:rPr lang="ar-AE" sz="1600" dirty="0">
                <a:solidFill>
                  <a:srgbClr val="333333"/>
                </a:solidFill>
                <a:latin typeface="Roboto Black" panose="02000000000000000000" pitchFamily="2" charset="0"/>
                <a:ea typeface="Roboto Black" panose="02000000000000000000" pitchFamily="2" charset="0"/>
              </a:rPr>
              <a:t>چون </a:t>
            </a:r>
            <a:r>
              <a:rPr lang="prs-AF" sz="1600" dirty="0">
                <a:solidFill>
                  <a:srgbClr val="333333"/>
                </a:solidFill>
                <a:latin typeface="Roboto Black" panose="02000000000000000000" pitchFamily="2" charset="0"/>
                <a:ea typeface="Roboto Black" panose="02000000000000000000" pitchFamily="2" charset="0"/>
              </a:rPr>
              <a:t>حکومت </a:t>
            </a:r>
            <a:r>
              <a:rPr lang="ar-AE" sz="1600" dirty="0">
                <a:solidFill>
                  <a:srgbClr val="333333"/>
                </a:solidFill>
                <a:latin typeface="Roboto Black" panose="02000000000000000000" pitchFamily="2" charset="0"/>
                <a:ea typeface="Roboto Black" panose="02000000000000000000" pitchFamily="2" charset="0"/>
              </a:rPr>
              <a:t>طالبان</a:t>
            </a:r>
            <a:r>
              <a:rPr lang="prs-AF" sz="1600" dirty="0">
                <a:solidFill>
                  <a:srgbClr val="333333"/>
                </a:solidFill>
                <a:latin typeface="Roboto Black" panose="02000000000000000000" pitchFamily="2" charset="0"/>
                <a:ea typeface="Roboto Black" panose="02000000000000000000" pitchFamily="2" charset="0"/>
              </a:rPr>
              <a:t>)</a:t>
            </a:r>
            <a:r>
              <a:rPr lang="ar-AE" sz="1600" dirty="0">
                <a:solidFill>
                  <a:srgbClr val="333333"/>
                </a:solidFill>
                <a:latin typeface="Roboto Black" panose="02000000000000000000" pitchFamily="2" charset="0"/>
                <a:ea typeface="Roboto Black" panose="02000000000000000000" pitchFamily="2" charset="0"/>
              </a:rPr>
              <a:t> در افغانستان،</a:t>
            </a:r>
            <a:r>
              <a:rPr lang="prs-AF" sz="1600" dirty="0">
                <a:solidFill>
                  <a:srgbClr val="333333"/>
                </a:solidFill>
                <a:latin typeface="Roboto Black" panose="02000000000000000000" pitchFamily="2" charset="0"/>
                <a:ea typeface="Roboto Black" panose="02000000000000000000" pitchFamily="2" charset="0"/>
              </a:rPr>
              <a:t> مجبور به تحمل</a:t>
            </a:r>
            <a:r>
              <a:rPr lang="ar-AE" sz="1600" dirty="0">
                <a:solidFill>
                  <a:srgbClr val="333333"/>
                </a:solidFill>
                <a:latin typeface="Roboto Black" panose="02000000000000000000" pitchFamily="2" charset="0"/>
                <a:ea typeface="Roboto Black" panose="02000000000000000000" pitchFamily="2" charset="0"/>
              </a:rPr>
              <a:t> رنج و محرومیت می‌گردند.</a:t>
            </a:r>
            <a:r>
              <a:rPr lang="prs-AF" sz="1600" dirty="0">
                <a:solidFill>
                  <a:srgbClr val="333333"/>
                </a:solidFill>
                <a:latin typeface="Roboto Black" panose="02000000000000000000" pitchFamily="2" charset="0"/>
                <a:ea typeface="Roboto Black" panose="02000000000000000000" pitchFamily="2" charset="0"/>
              </a:rPr>
              <a:t> </a:t>
            </a:r>
            <a:r>
              <a:rPr lang="ar-AE" sz="1600" dirty="0">
                <a:solidFill>
                  <a:srgbClr val="333333"/>
                </a:solidFill>
                <a:latin typeface="Roboto Black" panose="02000000000000000000" pitchFamily="2" charset="0"/>
                <a:ea typeface="Roboto Black" panose="02000000000000000000" pitchFamily="2" charset="0"/>
              </a:rPr>
              <a:t>مسؤولیت جمعی ما به‌عنوان دولت‌های عضو سازمان ملل متحد ایجاب می‌نماید که از انسجام، اعتبار و کارآمدی اسناد حقوقی بین‌المللی اطمینان حاصل کنیم تا این اسناد پاسخ‌گوی </a:t>
            </a:r>
            <a:r>
              <a:rPr lang="prs-AF" sz="1600" dirty="0">
                <a:solidFill>
                  <a:srgbClr val="333333"/>
                </a:solidFill>
                <a:latin typeface="Roboto Black" panose="02000000000000000000" pitchFamily="2" charset="0"/>
                <a:ea typeface="Roboto Black" panose="02000000000000000000" pitchFamily="2" charset="0"/>
              </a:rPr>
              <a:t>چالش های واقعی و پیچیده‌ای باشند که آسیب‌پذیرترین اقشار جوامع ما با آن مواجه‌اند.</a:t>
            </a:r>
          </a:p>
          <a:p>
            <a:pPr algn="r" rtl="1"/>
            <a:endParaRPr lang="prs-AF" sz="1600" dirty="0">
              <a:solidFill>
                <a:srgbClr val="333333"/>
              </a:solidFill>
              <a:latin typeface="Roboto Black" panose="02000000000000000000" pitchFamily="2" charset="0"/>
              <a:ea typeface="Roboto Black" panose="02000000000000000000" pitchFamily="2" charset="0"/>
            </a:endParaRPr>
          </a:p>
          <a:p>
            <a:pPr algn="r" rtl="1"/>
            <a:r>
              <a:rPr lang="prs-AF" sz="1600" b="1" dirty="0">
                <a:solidFill>
                  <a:srgbClr val="333333"/>
                </a:solidFill>
                <a:latin typeface="Roboto Black" panose="02000000000000000000" pitchFamily="2" charset="0"/>
                <a:ea typeface="Roboto Black" panose="02000000000000000000" pitchFamily="2" charset="0"/>
              </a:rPr>
              <a:t>مالتا،،</a:t>
            </a:r>
          </a:p>
          <a:p>
            <a:pPr algn="r" rtl="1"/>
            <a:r>
              <a:rPr lang="ar-AE" sz="1600" dirty="0">
                <a:solidFill>
                  <a:srgbClr val="333333"/>
                </a:solidFill>
                <a:latin typeface="Roboto Black" panose="02000000000000000000" pitchFamily="2" charset="0"/>
                <a:ea typeface="Roboto Black" panose="02000000000000000000" pitchFamily="2" charset="0"/>
              </a:rPr>
              <a:t>بايد تعریف جرم آپارتاید توسعه یابد تا اعمال غیرانسانی‌ای را نیز در بر گیرد که در چارچوب یک رژیم نهادینه‌شده مبتنی بر سرکوب و سلطهٔ سیستماتیک یک گروه جنسیتی بر گروه یا گروه‌های جنسیتی دیگر، و با نیت حفظ و استمرار آن رژیم، ارتکاب می‌یابد.تدوین حقوقی جرم آپارتاید جنسیتی این امکان را فراهم خواهد ساخت تا قربانیان و بازماندگان – چه در زمان حال و چه در آینده – بتوانند عاملان این گونه جنایات را به‌خاطر تمامی اعمال ناشی از سرکوب سازمان‌یافته مورد پیگرد و پاسخگویی قرار دهند؛ امری که جرم آزار و اذیت جنسیتی به‌تنهایی قادر به انعکاس کامل و جامع آن نمی‌باش</a:t>
            </a:r>
            <a:r>
              <a:rPr lang="prs-AF" sz="1600" dirty="0">
                <a:solidFill>
                  <a:srgbClr val="333333"/>
                </a:solidFill>
                <a:latin typeface="Roboto Black" panose="02000000000000000000" pitchFamily="2" charset="0"/>
                <a:ea typeface="Roboto Black" panose="02000000000000000000" pitchFamily="2" charset="0"/>
              </a:rPr>
              <a:t>د.</a:t>
            </a:r>
            <a:endParaRPr lang="ar-AE" sz="1600" dirty="0">
              <a:solidFill>
                <a:srgbClr val="333333"/>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14391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جنوری 2024</a:t>
            </a:r>
            <a:br>
              <a:rPr lang="ar-AE" sz="1800" b="1" dirty="0">
                <a:solidFill>
                  <a:srgbClr val="333333"/>
                </a:solidFill>
                <a:latin typeface="Roboto Mono" pitchFamily="2" charset="0"/>
                <a:ea typeface="Roboto Mono" pitchFamily="2" charset="0"/>
              </a:rPr>
            </a:br>
            <a:r>
              <a:rPr lang="ar-AE" sz="1800" b="1" dirty="0">
                <a:solidFill>
                  <a:srgbClr val="333333"/>
                </a:solidFill>
                <a:latin typeface="Roboto Mono" pitchFamily="2" charset="0"/>
                <a:ea typeface="Roboto Mono" pitchFamily="2" charset="0"/>
              </a:rPr>
              <a:t>به‌روز رسانی:</a:t>
            </a:r>
          </a:p>
        </p:txBody>
      </p:sp>
      <p:sp>
        <p:nvSpPr>
          <p:cNvPr id="2" name="Freeform 5">
            <a:extLst>
              <a:ext uri="{FF2B5EF4-FFF2-40B4-BE49-F238E27FC236}">
                <a16:creationId xmlns:a16="http://schemas.microsoft.com/office/drawing/2014/main" id="{8FCBF088-9670-B539-8F46-D6F5DEC7258D}"/>
              </a:ext>
            </a:extLst>
          </p:cNvPr>
          <p:cNvSpPr/>
          <p:nvPr/>
        </p:nvSpPr>
        <p:spPr>
          <a:xfrm>
            <a:off x="6980902" y="1514168"/>
            <a:ext cx="4630995" cy="4424517"/>
          </a:xfrm>
          <a:custGeom>
            <a:avLst/>
            <a:gdLst/>
            <a:ahLst/>
            <a:cxnLst/>
            <a:rect l="l" t="t" r="r" b="b"/>
            <a:pathLst>
              <a:path w="12196820" h="8331630">
                <a:moveTo>
                  <a:pt x="0" y="0"/>
                </a:moveTo>
                <a:lnTo>
                  <a:pt x="12196820" y="0"/>
                </a:lnTo>
                <a:lnTo>
                  <a:pt x="12196820" y="8331630"/>
                </a:lnTo>
                <a:lnTo>
                  <a:pt x="0" y="8331630"/>
                </a:lnTo>
                <a:lnTo>
                  <a:pt x="0" y="0"/>
                </a:lnTo>
                <a:close/>
              </a:path>
            </a:pathLst>
          </a:custGeom>
          <a:blipFill>
            <a:blip r:embed="rId3"/>
            <a:stretch>
              <a:fillRect/>
            </a:stretch>
          </a:blipFill>
        </p:spPr>
        <p:txBody>
          <a:bodyPr/>
          <a:lstStyle/>
          <a:p>
            <a:endParaRPr lang="en-US" dirty="0"/>
          </a:p>
        </p:txBody>
      </p:sp>
      <p:sp>
        <p:nvSpPr>
          <p:cNvPr id="3" name="TextBox 7">
            <a:extLst>
              <a:ext uri="{FF2B5EF4-FFF2-40B4-BE49-F238E27FC236}">
                <a16:creationId xmlns:a16="http://schemas.microsoft.com/office/drawing/2014/main" id="{6B906E82-183A-24C8-D7A2-05A3E5BD32C9}"/>
              </a:ext>
            </a:extLst>
          </p:cNvPr>
          <p:cNvSpPr txBox="1"/>
          <p:nvPr/>
        </p:nvSpPr>
        <p:spPr>
          <a:xfrm>
            <a:off x="751095" y="1514168"/>
            <a:ext cx="5443228" cy="4924425"/>
          </a:xfrm>
          <a:prstGeom prst="rect">
            <a:avLst/>
          </a:prstGeom>
        </p:spPr>
        <p:txBody>
          <a:bodyPr wrap="square" lIns="0" tIns="0" rIns="0" bIns="0" rtlCol="0" anchor="t">
            <a:spAutoFit/>
          </a:bodyPr>
          <a:lstStyle/>
          <a:p>
            <a:pPr algn="r" rtl="1"/>
            <a:r>
              <a:rPr lang="ar-AE" sz="1600" b="1" dirty="0">
                <a:solidFill>
                  <a:srgbClr val="333333"/>
                </a:solidFill>
                <a:latin typeface="Roboto Black" panose="02000000000000000000" pitchFamily="2" charset="0"/>
                <a:ea typeface="Roboto Black" panose="02000000000000000000" pitchFamily="2" charset="0"/>
              </a:rPr>
              <a:t>مکسيکو </a:t>
            </a:r>
            <a:r>
              <a:rPr lang="prs-AF" sz="1600" b="1" dirty="0">
                <a:solidFill>
                  <a:srgbClr val="333333"/>
                </a:solidFill>
                <a:latin typeface="Roboto Black" panose="02000000000000000000" pitchFamily="2" charset="0"/>
                <a:ea typeface="Roboto Black" panose="02000000000000000000" pitchFamily="2" charset="0"/>
              </a:rPr>
              <a:t>،،</a:t>
            </a:r>
          </a:p>
          <a:p>
            <a:pPr algn="r" rtl="1"/>
            <a:r>
              <a:rPr lang="ar-AE" sz="1600" dirty="0">
                <a:solidFill>
                  <a:srgbClr val="333333"/>
                </a:solidFill>
                <a:latin typeface="Roboto Black" panose="02000000000000000000" pitchFamily="2" charset="0"/>
                <a:ea typeface="Roboto Black" panose="02000000000000000000" pitchFamily="2" charset="0"/>
              </a:rPr>
              <a:t>«دولت مکسيکو معتقد است که در مذاکرات آتی، بررسی جنبه‌های دیگر و جرایم نوین مانند قاچاق برده، ازدواج اجباری و آپارتاید جنسیتی ضروری خواهد بود. به‌طور کلی، تقویت رویکرد جنسیتی و حمایت از حقوق قربانیان و بازماندگان اهمیت فراوان دارد.»</a:t>
            </a:r>
            <a:endParaRPr lang="prs-AF" sz="1600" dirty="0">
              <a:solidFill>
                <a:srgbClr val="333333"/>
              </a:solidFill>
              <a:latin typeface="Roboto Black" panose="02000000000000000000" pitchFamily="2" charset="0"/>
              <a:ea typeface="Roboto Black" panose="02000000000000000000" pitchFamily="2" charset="0"/>
            </a:endParaRPr>
          </a:p>
          <a:p>
            <a:pPr algn="r" rtl="1"/>
            <a:endParaRPr lang="prs-AF" sz="1600" dirty="0">
              <a:solidFill>
                <a:srgbClr val="333333"/>
              </a:solidFill>
              <a:latin typeface="Roboto Black" panose="02000000000000000000" pitchFamily="2" charset="0"/>
              <a:ea typeface="Roboto Black" panose="02000000000000000000" pitchFamily="2" charset="0"/>
            </a:endParaRPr>
          </a:p>
          <a:p>
            <a:pPr algn="r" rtl="1"/>
            <a:r>
              <a:rPr lang="ar-AE" sz="1600" b="1" dirty="0">
                <a:solidFill>
                  <a:srgbClr val="333333"/>
                </a:solidFill>
                <a:latin typeface="Roboto Black" panose="02000000000000000000" pitchFamily="2" charset="0"/>
                <a:ea typeface="Roboto Black" panose="02000000000000000000" pitchFamily="2" charset="0"/>
              </a:rPr>
              <a:t>استراليا</a:t>
            </a:r>
            <a:r>
              <a:rPr lang="prs-AF" sz="1600" b="1" dirty="0">
                <a:solidFill>
                  <a:srgbClr val="333333"/>
                </a:solidFill>
                <a:latin typeface="Roboto Black" panose="02000000000000000000" pitchFamily="2" charset="0"/>
                <a:ea typeface="Roboto Black" panose="02000000000000000000" pitchFamily="2" charset="0"/>
              </a:rPr>
              <a:t>،،</a:t>
            </a:r>
          </a:p>
          <a:p>
            <a:pPr algn="r" rtl="1"/>
            <a:r>
              <a:rPr lang="ar-AE" sz="1600" dirty="0">
                <a:solidFill>
                  <a:srgbClr val="333333"/>
                </a:solidFill>
                <a:latin typeface="Roboto Black" panose="02000000000000000000" pitchFamily="2" charset="0"/>
                <a:ea typeface="Roboto Black" panose="02000000000000000000" pitchFamily="2" charset="0"/>
              </a:rPr>
              <a:t>«دولت استرالیا ضمن اذعان به اهمیت موضوع، در حال بررسی و تعامل با پیشنهاداتی است که از سوی دولت‌ها و سازمان‌های جامعه مدنی مطرح گردیده است، از جمله (بدون پیش‌داوری نسبت به مواضع آینده خود) پیشنهادات مبنی بر شمول</a:t>
            </a:r>
            <a:r>
              <a:rPr lang="prs-AF" sz="1600" dirty="0">
                <a:solidFill>
                  <a:srgbClr val="333333"/>
                </a:solidFill>
                <a:latin typeface="Roboto Black" panose="02000000000000000000" pitchFamily="2" charset="0"/>
                <a:ea typeface="Roboto Black" panose="02000000000000000000" pitchFamily="2" charset="0"/>
              </a:rPr>
              <a:t>یت</a:t>
            </a:r>
            <a:r>
              <a:rPr lang="ar-AE" sz="1600" dirty="0">
                <a:solidFill>
                  <a:srgbClr val="333333"/>
                </a:solidFill>
                <a:latin typeface="Roboto Black" panose="02000000000000000000" pitchFamily="2" charset="0"/>
                <a:ea typeface="Roboto Black" panose="02000000000000000000" pitchFamily="2" charset="0"/>
              </a:rPr>
              <a:t> قاچاق </a:t>
            </a:r>
            <a:r>
              <a:rPr lang="prs-AF" sz="1600" dirty="0">
                <a:solidFill>
                  <a:srgbClr val="333333"/>
                </a:solidFill>
                <a:latin typeface="Roboto Black" panose="02000000000000000000" pitchFamily="2" charset="0"/>
                <a:ea typeface="Roboto Black" panose="02000000000000000000" pitchFamily="2" charset="0"/>
              </a:rPr>
              <a:t>انسان/برده</a:t>
            </a:r>
            <a:r>
              <a:rPr lang="ar-AE" sz="1600" dirty="0">
                <a:solidFill>
                  <a:srgbClr val="333333"/>
                </a:solidFill>
                <a:latin typeface="Roboto Black" panose="02000000000000000000" pitchFamily="2" charset="0"/>
                <a:ea typeface="Roboto Black" panose="02000000000000000000" pitchFamily="2" charset="0"/>
              </a:rPr>
              <a:t> و ازدواج اجباری به عنوان جرایم علیه بشریت، و همچنین پیشنهاد شمول</a:t>
            </a:r>
            <a:r>
              <a:rPr lang="prs-AF" sz="1600" dirty="0">
                <a:solidFill>
                  <a:srgbClr val="333333"/>
                </a:solidFill>
                <a:latin typeface="Roboto Black" panose="02000000000000000000" pitchFamily="2" charset="0"/>
                <a:ea typeface="Roboto Black" panose="02000000000000000000" pitchFamily="2" charset="0"/>
              </a:rPr>
              <a:t>یت </a:t>
            </a:r>
            <a:r>
              <a:rPr lang="ar-AE" sz="1600" dirty="0">
                <a:solidFill>
                  <a:srgbClr val="333333"/>
                </a:solidFill>
                <a:latin typeface="Roboto Black" panose="02000000000000000000" pitchFamily="2" charset="0"/>
                <a:ea typeface="Roboto Black" panose="02000000000000000000" pitchFamily="2" charset="0"/>
              </a:rPr>
              <a:t>جرم «آزار و اذیت» به عنوان جرم مستقل علیه بشریت</a:t>
            </a:r>
            <a:r>
              <a:rPr lang="prs-AF" sz="1600" dirty="0">
                <a:solidFill>
                  <a:srgbClr val="333333"/>
                </a:solidFill>
                <a:latin typeface="Roboto Black" panose="02000000000000000000" pitchFamily="2" charset="0"/>
                <a:ea typeface="Roboto Black" panose="02000000000000000000" pitchFamily="2" charset="0"/>
              </a:rPr>
              <a:t> میباشد</a:t>
            </a:r>
            <a:r>
              <a:rPr lang="ar-AE" sz="1600" dirty="0">
                <a:solidFill>
                  <a:srgbClr val="333333"/>
                </a:solidFill>
                <a:latin typeface="Roboto Black" panose="02000000000000000000" pitchFamily="2" charset="0"/>
                <a:ea typeface="Roboto Black" panose="02000000000000000000" pitchFamily="2" charset="0"/>
              </a:rPr>
              <a:t>. همچنین، استرالیا در حال بررسی راهکارهایی است که مواد پیش‌نویس بتواند رفتارهایی را که تحت عنوان «آپارتاید جنسیتی» توصیف شده‌اند، پوشش دهد.»</a:t>
            </a:r>
            <a:endParaRPr lang="prs-AF" sz="1600" dirty="0">
              <a:solidFill>
                <a:srgbClr val="333333"/>
              </a:solidFill>
              <a:latin typeface="Roboto Black" panose="02000000000000000000" pitchFamily="2" charset="0"/>
              <a:ea typeface="Roboto Black" panose="02000000000000000000" pitchFamily="2" charset="0"/>
            </a:endParaRPr>
          </a:p>
          <a:p>
            <a:pPr algn="r" rtl="1"/>
            <a:endParaRPr lang="prs-AF" sz="1600" dirty="0">
              <a:solidFill>
                <a:srgbClr val="333333"/>
              </a:solidFill>
              <a:latin typeface="Roboto Black" panose="02000000000000000000" pitchFamily="2" charset="0"/>
              <a:ea typeface="Roboto Black" panose="02000000000000000000" pitchFamily="2" charset="0"/>
            </a:endParaRPr>
          </a:p>
          <a:p>
            <a:pPr algn="r" rtl="1"/>
            <a:r>
              <a:rPr lang="ar-AE" sz="1600" b="1" dirty="0">
                <a:solidFill>
                  <a:srgbClr val="333333"/>
                </a:solidFill>
                <a:latin typeface="Roboto Black" panose="02000000000000000000" pitchFamily="2" charset="0"/>
                <a:ea typeface="Roboto Black" panose="02000000000000000000" pitchFamily="2" charset="0"/>
              </a:rPr>
              <a:t>ايالت متحده امریکا</a:t>
            </a:r>
            <a:r>
              <a:rPr lang="prs-AF" sz="1600" b="1" dirty="0">
                <a:solidFill>
                  <a:srgbClr val="333333"/>
                </a:solidFill>
                <a:latin typeface="Roboto Black" panose="02000000000000000000" pitchFamily="2" charset="0"/>
                <a:ea typeface="Roboto Black" panose="02000000000000000000" pitchFamily="2" charset="0"/>
              </a:rPr>
              <a:t>،،</a:t>
            </a:r>
          </a:p>
          <a:p>
            <a:pPr algn="r" rtl="1"/>
            <a:r>
              <a:rPr lang="ar-AE" sz="1600" dirty="0">
                <a:solidFill>
                  <a:srgbClr val="333333"/>
                </a:solidFill>
                <a:latin typeface="Roboto Black" panose="02000000000000000000" pitchFamily="2" charset="0"/>
                <a:ea typeface="Roboto Black" panose="02000000000000000000" pitchFamily="2" charset="0"/>
              </a:rPr>
              <a:t>«در این زمینه، ما همچنین </a:t>
            </a:r>
            <a:r>
              <a:rPr lang="prs-AF" sz="1600" dirty="0">
                <a:solidFill>
                  <a:srgbClr val="333333"/>
                </a:solidFill>
                <a:latin typeface="Roboto Black" panose="02000000000000000000" pitchFamily="2" charset="0"/>
                <a:ea typeface="Roboto Black" panose="02000000000000000000" pitchFamily="2" charset="0"/>
              </a:rPr>
              <a:t>از</a:t>
            </a:r>
            <a:r>
              <a:rPr lang="ar-AE" sz="1600" dirty="0">
                <a:solidFill>
                  <a:srgbClr val="333333"/>
                </a:solidFill>
                <a:latin typeface="Roboto Black" panose="02000000000000000000" pitchFamily="2" charset="0"/>
                <a:ea typeface="Roboto Black" panose="02000000000000000000" pitchFamily="2" charset="0"/>
              </a:rPr>
              <a:t> تلاش‌های جامعه مدنی که دولت‌ها را به منظور</a:t>
            </a:r>
            <a:r>
              <a:rPr lang="prs-AF" sz="1600" dirty="0">
                <a:solidFill>
                  <a:srgbClr val="333333"/>
                </a:solidFill>
                <a:latin typeface="Roboto Black" panose="02000000000000000000" pitchFamily="2" charset="0"/>
                <a:ea typeface="Roboto Black" panose="02000000000000000000" pitchFamily="2" charset="0"/>
              </a:rPr>
              <a:t> مدنظر داشتن</a:t>
            </a:r>
            <a:r>
              <a:rPr lang="ar-AE" sz="1600" dirty="0">
                <a:solidFill>
                  <a:srgbClr val="333333"/>
                </a:solidFill>
                <a:latin typeface="Roboto Black" panose="02000000000000000000" pitchFamily="2" charset="0"/>
                <a:ea typeface="Roboto Black" panose="02000000000000000000" pitchFamily="2" charset="0"/>
              </a:rPr>
              <a:t> </a:t>
            </a:r>
            <a:r>
              <a:rPr lang="prs-AF" sz="1600" dirty="0">
                <a:solidFill>
                  <a:srgbClr val="333333"/>
                </a:solidFill>
                <a:latin typeface="Roboto Black" panose="02000000000000000000" pitchFamily="2" charset="0"/>
                <a:ea typeface="Roboto Black" panose="02000000000000000000" pitchFamily="2" charset="0"/>
              </a:rPr>
              <a:t>«</a:t>
            </a:r>
            <a:r>
              <a:rPr lang="ar-AE" sz="1600" dirty="0">
                <a:solidFill>
                  <a:srgbClr val="333333"/>
                </a:solidFill>
                <a:latin typeface="Roboto Black" panose="02000000000000000000" pitchFamily="2" charset="0"/>
                <a:ea typeface="Roboto Black" panose="02000000000000000000" pitchFamily="2" charset="0"/>
              </a:rPr>
              <a:t>جنسیت</a:t>
            </a:r>
            <a:r>
              <a:rPr lang="prs-AF" sz="1600" dirty="0">
                <a:solidFill>
                  <a:srgbClr val="333333"/>
                </a:solidFill>
                <a:latin typeface="Roboto Black" panose="02000000000000000000" pitchFamily="2" charset="0"/>
                <a:ea typeface="Roboto Black" panose="02000000000000000000" pitchFamily="2" charset="0"/>
              </a:rPr>
              <a:t>»</a:t>
            </a:r>
            <a:r>
              <a:rPr lang="ar-AE" sz="1600" dirty="0">
                <a:solidFill>
                  <a:srgbClr val="333333"/>
                </a:solidFill>
                <a:latin typeface="Roboto Black" panose="02000000000000000000" pitchFamily="2" charset="0"/>
                <a:ea typeface="Roboto Black" panose="02000000000000000000" pitchFamily="2" charset="0"/>
              </a:rPr>
              <a:t> در چارچوب </a:t>
            </a:r>
            <a:r>
              <a:rPr lang="prs-AF" sz="1600" dirty="0">
                <a:solidFill>
                  <a:srgbClr val="333333"/>
                </a:solidFill>
                <a:latin typeface="Roboto Black" panose="02000000000000000000" pitchFamily="2" charset="0"/>
                <a:ea typeface="Roboto Black" panose="02000000000000000000" pitchFamily="2" charset="0"/>
              </a:rPr>
              <a:t>«</a:t>
            </a:r>
            <a:r>
              <a:rPr lang="ar-AE" sz="1600" dirty="0">
                <a:solidFill>
                  <a:srgbClr val="333333"/>
                </a:solidFill>
                <a:latin typeface="Roboto Black" panose="02000000000000000000" pitchFamily="2" charset="0"/>
                <a:ea typeface="Roboto Black" panose="02000000000000000000" pitchFamily="2" charset="0"/>
              </a:rPr>
              <a:t>جرم آپارتاید</a:t>
            </a:r>
            <a:r>
              <a:rPr lang="prs-AF" sz="1600" dirty="0">
                <a:solidFill>
                  <a:srgbClr val="333333"/>
                </a:solidFill>
                <a:latin typeface="Roboto Black" panose="02000000000000000000" pitchFamily="2" charset="0"/>
                <a:ea typeface="Roboto Black" panose="02000000000000000000" pitchFamily="2" charset="0"/>
              </a:rPr>
              <a:t>»</a:t>
            </a:r>
            <a:r>
              <a:rPr lang="ar-AE" sz="1600" dirty="0">
                <a:solidFill>
                  <a:srgbClr val="333333"/>
                </a:solidFill>
                <a:latin typeface="Roboto Black" panose="02000000000000000000" pitchFamily="2" charset="0"/>
                <a:ea typeface="Roboto Black" panose="02000000000000000000" pitchFamily="2" charset="0"/>
              </a:rPr>
              <a:t> در کنوانسیون </a:t>
            </a:r>
            <a:r>
              <a:rPr lang="prs-AF" sz="1600" dirty="0">
                <a:solidFill>
                  <a:srgbClr val="333333"/>
                </a:solidFill>
                <a:latin typeface="Roboto Black" panose="02000000000000000000" pitchFamily="2" charset="0"/>
                <a:ea typeface="Roboto Black" panose="02000000000000000000" pitchFamily="2" charset="0"/>
              </a:rPr>
              <a:t>آینده</a:t>
            </a:r>
            <a:r>
              <a:rPr lang="ar-AE" sz="1600" dirty="0">
                <a:solidFill>
                  <a:srgbClr val="333333"/>
                </a:solidFill>
                <a:latin typeface="Roboto Black" panose="02000000000000000000" pitchFamily="2" charset="0"/>
                <a:ea typeface="Roboto Black" panose="02000000000000000000" pitchFamily="2" charset="0"/>
              </a:rPr>
              <a:t> </a:t>
            </a:r>
            <a:r>
              <a:rPr lang="prs-AF" sz="1600" dirty="0">
                <a:solidFill>
                  <a:srgbClr val="333333"/>
                </a:solidFill>
                <a:latin typeface="Roboto Black" panose="02000000000000000000" pitchFamily="2" charset="0"/>
                <a:ea typeface="Roboto Black" panose="02000000000000000000" pitchFamily="2" charset="0"/>
              </a:rPr>
              <a:t>جنایت</a:t>
            </a:r>
            <a:r>
              <a:rPr lang="ar-AE" sz="1600" dirty="0">
                <a:solidFill>
                  <a:srgbClr val="333333"/>
                </a:solidFill>
                <a:latin typeface="Roboto Black" panose="02000000000000000000" pitchFamily="2" charset="0"/>
                <a:ea typeface="Roboto Black" panose="02000000000000000000" pitchFamily="2" charset="0"/>
              </a:rPr>
              <a:t> علیه بشریت تشویق می‌نمایند، </a:t>
            </a:r>
            <a:r>
              <a:rPr lang="prs-AF" sz="1600" dirty="0">
                <a:solidFill>
                  <a:srgbClr val="333333"/>
                </a:solidFill>
                <a:latin typeface="Roboto Black" panose="02000000000000000000" pitchFamily="2" charset="0"/>
                <a:ea typeface="Roboto Black" panose="02000000000000000000" pitchFamily="2" charset="0"/>
              </a:rPr>
              <a:t>قدردانی میکنیم</a:t>
            </a:r>
            <a:r>
              <a:rPr lang="ar-AE" sz="1600" dirty="0">
                <a:solidFill>
                  <a:srgbClr val="333333"/>
                </a:solidFill>
                <a:latin typeface="Roboto Black" panose="02000000000000000000" pitchFamily="2" charset="0"/>
                <a:ea typeface="Roboto Black" panose="02000000000000000000" pitchFamily="2" charset="0"/>
              </a:rPr>
              <a:t>.»</a:t>
            </a:r>
          </a:p>
        </p:txBody>
      </p:sp>
    </p:spTree>
    <p:extLst>
      <p:ext uri="{BB962C8B-B14F-4D97-AF65-F5344CB8AC3E}">
        <p14:creationId xmlns:p14="http://schemas.microsoft.com/office/powerpoint/2010/main" val="3487174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پیامدهای شناسایی آپارتاید جنسیتی</a:t>
            </a:r>
          </a:p>
        </p:txBody>
      </p:sp>
      <p:sp>
        <p:nvSpPr>
          <p:cNvPr id="3" name="TextBox 7">
            <a:extLst>
              <a:ext uri="{FF2B5EF4-FFF2-40B4-BE49-F238E27FC236}">
                <a16:creationId xmlns:a16="http://schemas.microsoft.com/office/drawing/2014/main" id="{1DC4BC13-E5EB-D98B-E276-1909AF4D1A58}"/>
              </a:ext>
            </a:extLst>
          </p:cNvPr>
          <p:cNvSpPr txBox="1"/>
          <p:nvPr/>
        </p:nvSpPr>
        <p:spPr>
          <a:xfrm>
            <a:off x="1952315" y="2107882"/>
            <a:ext cx="7802224" cy="492443"/>
          </a:xfrm>
          <a:prstGeom prst="rect">
            <a:avLst/>
          </a:prstGeom>
        </p:spPr>
        <p:txBody>
          <a:bodyPr wrap="square" lIns="0" tIns="0" rIns="0" bIns="0" rtlCol="0" anchor="t">
            <a:spAutoFit/>
          </a:bodyPr>
          <a:lstStyle/>
          <a:p>
            <a:pPr algn="r" rtl="0"/>
            <a:r>
              <a:rPr lang="fa-IR" sz="1600" b="0" i="0" u="none" strike="noStrike" kern="1200" baseline="0" dirty="0">
                <a:solidFill>
                  <a:srgbClr val="333333"/>
                </a:solidFill>
                <a:latin typeface="Arial" panose="020B0604020202020204" pitchFamily="34" charset="0"/>
              </a:rPr>
              <a:t>ضرورت پاسخگویی و پیامدهای قانونی بالقوه:  برای زنان در افغانستان، این به معنای پذیرش رنج‌های آنها و اقداماتی در جهت عدالت خواهد بود.</a:t>
            </a:r>
          </a:p>
        </p:txBody>
      </p:sp>
      <p:sp>
        <p:nvSpPr>
          <p:cNvPr id="4" name="Oval 3">
            <a:extLst>
              <a:ext uri="{FF2B5EF4-FFF2-40B4-BE49-F238E27FC236}">
                <a16:creationId xmlns:a16="http://schemas.microsoft.com/office/drawing/2014/main" id="{23F8B306-7957-7777-A832-0DB54C2CC256}"/>
              </a:ext>
            </a:extLst>
          </p:cNvPr>
          <p:cNvSpPr/>
          <p:nvPr/>
        </p:nvSpPr>
        <p:spPr>
          <a:xfrm>
            <a:off x="9897700" y="2107882"/>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TextBox 7">
            <a:extLst>
              <a:ext uri="{FF2B5EF4-FFF2-40B4-BE49-F238E27FC236}">
                <a16:creationId xmlns:a16="http://schemas.microsoft.com/office/drawing/2014/main" id="{65EEDC8E-185C-3E56-64F4-C20046ED47D2}"/>
              </a:ext>
            </a:extLst>
          </p:cNvPr>
          <p:cNvSpPr txBox="1"/>
          <p:nvPr/>
        </p:nvSpPr>
        <p:spPr>
          <a:xfrm>
            <a:off x="1952315" y="2935764"/>
            <a:ext cx="7802224" cy="738664"/>
          </a:xfrm>
          <a:prstGeom prst="rect">
            <a:avLst/>
          </a:prstGeom>
        </p:spPr>
        <p:txBody>
          <a:bodyPr wrap="square" lIns="0" tIns="0" rIns="0" bIns="0" rtlCol="0" anchor="t">
            <a:spAutoFit/>
          </a:bodyPr>
          <a:lstStyle/>
          <a:p>
            <a:pPr algn="r" rtl="0"/>
            <a:r>
              <a:rPr lang="fa-IR" sz="1600" b="1" i="0" u="none" strike="noStrike" kern="1200" baseline="0" dirty="0">
                <a:solidFill>
                  <a:srgbClr val="333333"/>
                </a:solidFill>
                <a:latin typeface="Arial" panose="020B0604020202020204" pitchFamily="34" charset="0"/>
              </a:rPr>
              <a:t>شناسایی رژیم‌های نهادینه</a:t>
            </a:r>
            <a:r>
              <a:rPr lang="prs-AF" sz="1600" b="1" i="0" u="none" strike="noStrike" kern="1200" baseline="0" dirty="0">
                <a:solidFill>
                  <a:srgbClr val="333333"/>
                </a:solidFill>
                <a:latin typeface="Arial" panose="020B0604020202020204" pitchFamily="34" charset="0"/>
              </a:rPr>
              <a:t> </a:t>
            </a:r>
            <a:r>
              <a:rPr lang="fa-IR" sz="1600" b="1" i="0" u="none" strike="noStrike" kern="1200" baseline="0" dirty="0">
                <a:solidFill>
                  <a:srgbClr val="333333"/>
                </a:solidFill>
                <a:latin typeface="Arial" panose="020B0604020202020204" pitchFamily="34" charset="0"/>
              </a:rPr>
              <a:t>‌شده</a:t>
            </a:r>
            <a:r>
              <a:rPr lang="fa-IR" sz="1600" b="0" i="0" u="none" strike="noStrike" kern="1200" baseline="0" dirty="0">
                <a:solidFill>
                  <a:srgbClr val="333333"/>
                </a:solidFill>
                <a:latin typeface="Arial" panose="020B0604020202020204" pitchFamily="34" charset="0"/>
              </a:rPr>
              <a:t>: این شناسایی نشان می‌دهد که با مجموعه‌ای از حوادث جداگانه یا بازیگران بد انحصار</a:t>
            </a:r>
            <a:r>
              <a:rPr lang="prs-AF" sz="1600" b="0" i="0" u="none" strike="noStrike" kern="1200" baseline="0" dirty="0">
                <a:solidFill>
                  <a:srgbClr val="333333"/>
                </a:solidFill>
                <a:latin typeface="Arial" panose="020B0604020202020204" pitchFamily="34" charset="0"/>
              </a:rPr>
              <a:t> </a:t>
            </a:r>
            <a:r>
              <a:rPr lang="fa-IR" sz="1600" b="0" i="0" u="none" strike="noStrike" kern="1200" baseline="0" dirty="0">
                <a:solidFill>
                  <a:srgbClr val="333333"/>
                </a:solidFill>
                <a:latin typeface="Arial" panose="020B0604020202020204" pitchFamily="34" charset="0"/>
              </a:rPr>
              <a:t>گرا روبرو نیستیم، بلکه با یک رژیم نهادینه‌</a:t>
            </a:r>
            <a:r>
              <a:rPr lang="prs-AF" sz="1600" b="0" i="0" u="none" strike="noStrike" kern="1200" baseline="0" dirty="0">
                <a:solidFill>
                  <a:srgbClr val="333333"/>
                </a:solidFill>
                <a:latin typeface="Arial" panose="020B0604020202020204" pitchFamily="34" charset="0"/>
              </a:rPr>
              <a:t> </a:t>
            </a:r>
            <a:r>
              <a:rPr lang="fa-IR" sz="1600" b="0" i="0" u="none" strike="noStrike" kern="1200" baseline="0" dirty="0">
                <a:solidFill>
                  <a:srgbClr val="333333"/>
                </a:solidFill>
                <a:latin typeface="Arial" panose="020B0604020202020204" pitchFamily="34" charset="0"/>
              </a:rPr>
              <a:t>شده کامل مواجه</a:t>
            </a:r>
            <a:r>
              <a:rPr lang="prs-AF" sz="1600" b="0" i="0" u="none" strike="noStrike" kern="1200" baseline="0" dirty="0">
                <a:solidFill>
                  <a:srgbClr val="333333"/>
                </a:solidFill>
                <a:latin typeface="Arial" panose="020B0604020202020204" pitchFamily="34" charset="0"/>
              </a:rPr>
              <a:t> </a:t>
            </a:r>
            <a:r>
              <a:rPr lang="fa-IR" sz="1600" b="0" i="0" u="none" strike="noStrike" kern="1200" baseline="0" dirty="0">
                <a:solidFill>
                  <a:srgbClr val="333333"/>
                </a:solidFill>
                <a:latin typeface="Arial" panose="020B0604020202020204" pitchFamily="34" charset="0"/>
              </a:rPr>
              <a:t>‌ایم که تبعیض علیه زنان را در قلب استراتژی حکومتی خود قرار داده است.</a:t>
            </a:r>
          </a:p>
        </p:txBody>
      </p:sp>
      <p:sp>
        <p:nvSpPr>
          <p:cNvPr id="19" name="Oval 18">
            <a:extLst>
              <a:ext uri="{FF2B5EF4-FFF2-40B4-BE49-F238E27FC236}">
                <a16:creationId xmlns:a16="http://schemas.microsoft.com/office/drawing/2014/main" id="{45657715-2937-8C28-6ABC-4B4EB68BA26F}"/>
              </a:ext>
            </a:extLst>
          </p:cNvPr>
          <p:cNvSpPr/>
          <p:nvPr/>
        </p:nvSpPr>
        <p:spPr>
          <a:xfrm>
            <a:off x="9897700" y="2935764"/>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5" name="TextBox 7">
            <a:extLst>
              <a:ext uri="{FF2B5EF4-FFF2-40B4-BE49-F238E27FC236}">
                <a16:creationId xmlns:a16="http://schemas.microsoft.com/office/drawing/2014/main" id="{3B25F921-CC7C-FF02-2A1A-2777E1781493}"/>
              </a:ext>
            </a:extLst>
          </p:cNvPr>
          <p:cNvSpPr txBox="1"/>
          <p:nvPr/>
        </p:nvSpPr>
        <p:spPr>
          <a:xfrm>
            <a:off x="1952315" y="4009867"/>
            <a:ext cx="7802224" cy="492443"/>
          </a:xfrm>
          <a:prstGeom prst="rect">
            <a:avLst/>
          </a:prstGeom>
        </p:spPr>
        <p:txBody>
          <a:bodyPr wrap="square" lIns="0" tIns="0" rIns="0" bIns="0" rtlCol="0" anchor="t">
            <a:spAutoFit/>
          </a:bodyPr>
          <a:lstStyle/>
          <a:p>
            <a:pPr algn="r" rtl="0"/>
            <a:r>
              <a:rPr lang="fa-IR" sz="1600" b="0" i="0" u="none" strike="noStrike" kern="1200" baseline="0" dirty="0">
                <a:solidFill>
                  <a:srgbClr val="333333"/>
                </a:solidFill>
                <a:latin typeface="Arial" panose="020B0604020202020204" pitchFamily="34" charset="0"/>
              </a:rPr>
              <a:t>- </a:t>
            </a:r>
            <a:r>
              <a:rPr lang="fa-IR" sz="1600" b="1" i="0" u="none" strike="noStrike" kern="1200" baseline="0" dirty="0">
                <a:solidFill>
                  <a:srgbClr val="333333"/>
                </a:solidFill>
                <a:latin typeface="Arial" panose="020B0604020202020204" pitchFamily="34" charset="0"/>
              </a:rPr>
              <a:t>الزام به پیشگیری و مجازات</a:t>
            </a:r>
            <a:r>
              <a:rPr lang="fa-IR" sz="1600" b="0" i="0" u="none" strike="noStrike" kern="1200" baseline="0" dirty="0">
                <a:solidFill>
                  <a:srgbClr val="333333"/>
                </a:solidFill>
                <a:latin typeface="Arial" panose="020B0604020202020204" pitchFamily="34" charset="0"/>
              </a:rPr>
              <a:t>: کشورهای عضو موظف خواهند بود تا اقداماتی برای پیشگیری و مجازات آپارتاید جنسیتی انجام دهند و از شرکت در آن خودداری کنند.</a:t>
            </a:r>
          </a:p>
        </p:txBody>
      </p:sp>
      <p:sp>
        <p:nvSpPr>
          <p:cNvPr id="26" name="Oval 25">
            <a:extLst>
              <a:ext uri="{FF2B5EF4-FFF2-40B4-BE49-F238E27FC236}">
                <a16:creationId xmlns:a16="http://schemas.microsoft.com/office/drawing/2014/main" id="{8BE7EA47-9284-A24E-CEDC-B6423E409CC2}"/>
              </a:ext>
            </a:extLst>
          </p:cNvPr>
          <p:cNvSpPr/>
          <p:nvPr/>
        </p:nvSpPr>
        <p:spPr>
          <a:xfrm>
            <a:off x="9897700" y="4009867"/>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6" name="TextBox 7">
            <a:extLst>
              <a:ext uri="{FF2B5EF4-FFF2-40B4-BE49-F238E27FC236}">
                <a16:creationId xmlns:a16="http://schemas.microsoft.com/office/drawing/2014/main" id="{AD84A2EE-C43F-D00B-50AB-7D6F54FDD174}"/>
              </a:ext>
            </a:extLst>
          </p:cNvPr>
          <p:cNvSpPr txBox="1"/>
          <p:nvPr/>
        </p:nvSpPr>
        <p:spPr>
          <a:xfrm>
            <a:off x="1952315" y="4802376"/>
            <a:ext cx="7802224" cy="738664"/>
          </a:xfrm>
          <a:prstGeom prst="rect">
            <a:avLst/>
          </a:prstGeom>
        </p:spPr>
        <p:txBody>
          <a:bodyPr wrap="square" lIns="0" tIns="0" rIns="0" bIns="0" rtlCol="0" anchor="t">
            <a:spAutoFit/>
          </a:bodyPr>
          <a:lstStyle/>
          <a:p>
            <a:pPr algn="r" rtl="0"/>
            <a:r>
              <a:rPr lang="fa-IR" sz="1600" b="1" i="0" u="none" strike="noStrike" kern="1200" baseline="0" dirty="0">
                <a:solidFill>
                  <a:srgbClr val="333333"/>
                </a:solidFill>
                <a:latin typeface="Arial" panose="020B0604020202020204" pitchFamily="34" charset="0"/>
              </a:rPr>
              <a:t>تشویق به واکنش بین‌المللی هماهنگ</a:t>
            </a:r>
            <a:r>
              <a:rPr lang="fa-IR" sz="1600" b="0" i="0" u="none" strike="noStrike" kern="1200" baseline="0" dirty="0">
                <a:solidFill>
                  <a:srgbClr val="333333"/>
                </a:solidFill>
                <a:latin typeface="Arial" panose="020B0604020202020204" pitchFamily="34" charset="0"/>
              </a:rPr>
              <a:t>: هما‌طور که در آفریقای جنوبی، قانونی</a:t>
            </a:r>
            <a:r>
              <a:rPr lang="prs-AF" sz="1600" b="0" i="0" u="none" strike="noStrike" kern="1200" baseline="0" dirty="0">
                <a:solidFill>
                  <a:srgbClr val="333333"/>
                </a:solidFill>
                <a:latin typeface="Arial" panose="020B0604020202020204" pitchFamily="34" charset="0"/>
              </a:rPr>
              <a:t> </a:t>
            </a:r>
            <a:r>
              <a:rPr lang="fa-IR" sz="1600" b="0" i="0" u="none" strike="noStrike" kern="1200" baseline="0" dirty="0">
                <a:solidFill>
                  <a:srgbClr val="333333"/>
                </a:solidFill>
                <a:latin typeface="Arial" panose="020B0604020202020204" pitchFamily="34" charset="0"/>
              </a:rPr>
              <a:t>‌کردن این موضوع م</a:t>
            </a:r>
            <a:r>
              <a:rPr lang="prs-AF" sz="1600" b="0" i="0" u="none" strike="noStrike" kern="1200" baseline="0" dirty="0">
                <a:solidFill>
                  <a:srgbClr val="333333"/>
                </a:solidFill>
                <a:latin typeface="Arial" panose="020B0604020202020204" pitchFamily="34" charset="0"/>
              </a:rPr>
              <a:t>ی</a:t>
            </a:r>
            <a:r>
              <a:rPr lang="fa-IR" sz="1600" b="0" i="0" u="none" strike="noStrike" kern="1200" baseline="0" dirty="0">
                <a:solidFill>
                  <a:srgbClr val="333333"/>
                </a:solidFill>
                <a:latin typeface="Arial" panose="020B0604020202020204" pitchFamily="34" charset="0"/>
              </a:rPr>
              <a:t>‌تواند واکنش بین‌المللی هماهنگ را با استفاده از تمامی شیوه‌های دیپلماتیک، سیاسی و حقوقی برانگیزد و تحرک بخشد.</a:t>
            </a:r>
          </a:p>
          <a:p>
            <a:pPr algn="l"/>
            <a:endParaRPr lang="ar-AE" sz="1600" dirty="0">
              <a:solidFill>
                <a:srgbClr val="333333"/>
              </a:solidFill>
              <a:latin typeface="Roboto" panose="02000000000000000000" pitchFamily="2" charset="0"/>
              <a:ea typeface="Roboto" panose="02000000000000000000" pitchFamily="2" charset="0"/>
            </a:endParaRPr>
          </a:p>
        </p:txBody>
      </p:sp>
      <p:sp>
        <p:nvSpPr>
          <p:cNvPr id="7" name="Oval 6">
            <a:extLst>
              <a:ext uri="{FF2B5EF4-FFF2-40B4-BE49-F238E27FC236}">
                <a16:creationId xmlns:a16="http://schemas.microsoft.com/office/drawing/2014/main" id="{B60A3150-C19A-B31D-F219-17E84F6E1137}"/>
              </a:ext>
            </a:extLst>
          </p:cNvPr>
          <p:cNvSpPr/>
          <p:nvPr/>
        </p:nvSpPr>
        <p:spPr>
          <a:xfrm>
            <a:off x="9897700" y="4802376"/>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9" name="TextBox 7">
            <a:extLst>
              <a:ext uri="{FF2B5EF4-FFF2-40B4-BE49-F238E27FC236}">
                <a16:creationId xmlns:a16="http://schemas.microsoft.com/office/drawing/2014/main" id="{5956C97D-2B85-41A4-FB13-28C5DFB1BFCE}"/>
              </a:ext>
            </a:extLst>
          </p:cNvPr>
          <p:cNvSpPr txBox="1"/>
          <p:nvPr/>
        </p:nvSpPr>
        <p:spPr>
          <a:xfrm>
            <a:off x="1952315" y="5733256"/>
            <a:ext cx="7802224" cy="246221"/>
          </a:xfrm>
          <a:prstGeom prst="rect">
            <a:avLst/>
          </a:prstGeom>
        </p:spPr>
        <p:txBody>
          <a:bodyPr wrap="square" lIns="0" tIns="0" rIns="0" bIns="0" rtlCol="0" anchor="t">
            <a:spAutoFit/>
          </a:bodyPr>
          <a:lstStyle/>
          <a:p>
            <a:pPr algn="r" rtl="0"/>
            <a:r>
              <a:rPr lang="fa-IR" sz="1600" b="0" i="0" u="none" strike="noStrike" kern="1200" baseline="0" dirty="0">
                <a:solidFill>
                  <a:srgbClr val="333333"/>
                </a:solidFill>
                <a:latin typeface="Arial" panose="020B0604020202020204" pitchFamily="34" charset="0"/>
              </a:rPr>
              <a:t>ا</a:t>
            </a:r>
            <a:r>
              <a:rPr lang="fa-IR" sz="1600" b="1" i="0" u="none" strike="noStrike" kern="1200" baseline="0" dirty="0">
                <a:solidFill>
                  <a:srgbClr val="333333"/>
                </a:solidFill>
                <a:latin typeface="Arial" panose="020B0604020202020204" pitchFamily="34" charset="0"/>
              </a:rPr>
              <a:t>جازه ادامه تعاملات</a:t>
            </a:r>
            <a:r>
              <a:rPr lang="fa-IR" sz="1600" b="0" i="0" u="none" strike="noStrike" kern="1200" baseline="0" dirty="0">
                <a:solidFill>
                  <a:srgbClr val="333333"/>
                </a:solidFill>
                <a:latin typeface="Arial" panose="020B0604020202020204" pitchFamily="34" charset="0"/>
              </a:rPr>
              <a:t>: تعاملات همچنان مجاز خواهد بود، به شرطی که چنین تعاملات شامل اعمال آپارتاید جنسیتی نباشد.</a:t>
            </a:r>
            <a:endParaRPr lang="en-US" sz="1600" b="0" i="0" u="none" strike="noStrike" kern="1200" baseline="0" dirty="0">
              <a:solidFill>
                <a:srgbClr val="333333"/>
              </a:solidFill>
              <a:latin typeface="Public Sans"/>
            </a:endParaRPr>
          </a:p>
        </p:txBody>
      </p:sp>
      <p:sp>
        <p:nvSpPr>
          <p:cNvPr id="10" name="Oval 9">
            <a:extLst>
              <a:ext uri="{FF2B5EF4-FFF2-40B4-BE49-F238E27FC236}">
                <a16:creationId xmlns:a16="http://schemas.microsoft.com/office/drawing/2014/main" id="{0A543B6D-927C-6575-9784-4824A1D4AA34}"/>
              </a:ext>
            </a:extLst>
          </p:cNvPr>
          <p:cNvSpPr/>
          <p:nvPr/>
        </p:nvSpPr>
        <p:spPr>
          <a:xfrm>
            <a:off x="9897700" y="5733256"/>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Tree>
    <p:extLst>
      <p:ext uri="{BB962C8B-B14F-4D97-AF65-F5344CB8AC3E}">
        <p14:creationId xmlns:p14="http://schemas.microsoft.com/office/powerpoint/2010/main" val="2536514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پیامدهای شناسایی آپارتاید جنسیتی</a:t>
            </a:r>
          </a:p>
        </p:txBody>
      </p:sp>
      <p:grpSp>
        <p:nvGrpSpPr>
          <p:cNvPr id="10" name="Group 9">
            <a:extLst>
              <a:ext uri="{FF2B5EF4-FFF2-40B4-BE49-F238E27FC236}">
                <a16:creationId xmlns:a16="http://schemas.microsoft.com/office/drawing/2014/main" id="{5C9BE02D-FFD9-8C4F-9A36-111BA2743046}"/>
              </a:ext>
            </a:extLst>
          </p:cNvPr>
          <p:cNvGrpSpPr/>
          <p:nvPr/>
        </p:nvGrpSpPr>
        <p:grpSpPr>
          <a:xfrm>
            <a:off x="1952315" y="2107882"/>
            <a:ext cx="8175935" cy="738664"/>
            <a:chOff x="1952315" y="2107882"/>
            <a:chExt cx="8175935" cy="738664"/>
          </a:xfrm>
        </p:grpSpPr>
        <p:sp>
          <p:nvSpPr>
            <p:cNvPr id="17" name="TextBox 7">
              <a:extLst>
                <a:ext uri="{FF2B5EF4-FFF2-40B4-BE49-F238E27FC236}">
                  <a16:creationId xmlns:a16="http://schemas.microsoft.com/office/drawing/2014/main" id="{76BE9146-3991-3748-A75D-428ADE5D55B6}"/>
                </a:ext>
              </a:extLst>
            </p:cNvPr>
            <p:cNvSpPr txBox="1"/>
            <p:nvPr/>
          </p:nvSpPr>
          <p:spPr>
            <a:xfrm>
              <a:off x="1952315" y="2107882"/>
              <a:ext cx="7802224" cy="738664"/>
            </a:xfrm>
            <a:prstGeom prst="rect">
              <a:avLst/>
            </a:prstGeom>
          </p:spPr>
          <p:txBody>
            <a:bodyPr wrap="square" lIns="0" tIns="0" rIns="0" bIns="0" rtlCol="0" anchor="t">
              <a:spAutoFit/>
            </a:bodyPr>
            <a:lstStyle/>
            <a:p>
              <a:pPr algn="r" rtl="0"/>
              <a:r>
                <a:rPr lang="fa-IR" sz="1600" b="0" i="0" u="none" strike="noStrike" kern="1200" baseline="0" dirty="0">
                  <a:solidFill>
                    <a:srgbClr val="333333"/>
                  </a:solidFill>
                  <a:latin typeface="Arial" panose="020B0604020202020204" pitchFamily="34" charset="0"/>
                </a:rPr>
                <a:t>پذیرش آپارتاید جنسیتی اطمینان می‌دهد که تعاملات ما با طالبان به‌طور دقیق و اصولی نظارت شود و از هرگونه عادی‌سازی</a:t>
              </a:r>
              <a:r>
                <a:rPr lang="prs-AF" sz="1600" dirty="0">
                  <a:solidFill>
                    <a:srgbClr val="333333"/>
                  </a:solidFill>
                  <a:latin typeface="Arial" panose="020B0604020202020204" pitchFamily="34" charset="0"/>
                </a:rPr>
                <a:t> </a:t>
              </a:r>
              <a:r>
                <a:rPr lang="fa-IR" sz="1600" b="0" i="0" u="none" strike="noStrike" kern="1200" baseline="0" dirty="0">
                  <a:solidFill>
                    <a:srgbClr val="333333"/>
                  </a:solidFill>
                  <a:latin typeface="Arial" panose="020B0604020202020204" pitchFamily="34" charset="0"/>
                </a:rPr>
                <a:t>یا شناسایی بدون بررسی کامل جلوگیری شود. این امر به ایجاد لایه اضافی از دقت لازم، مشابه مسئولیت‌های کشور سوم، کمک خواهد کرد.</a:t>
              </a:r>
            </a:p>
          </p:txBody>
        </p:sp>
        <p:sp>
          <p:nvSpPr>
            <p:cNvPr id="20" name="Oval 19">
              <a:extLst>
                <a:ext uri="{FF2B5EF4-FFF2-40B4-BE49-F238E27FC236}">
                  <a16:creationId xmlns:a16="http://schemas.microsoft.com/office/drawing/2014/main" id="{9EA6C076-7886-9B4A-BD22-9E46295F9360}"/>
                </a:ext>
              </a:extLst>
            </p:cNvPr>
            <p:cNvSpPr/>
            <p:nvPr/>
          </p:nvSpPr>
          <p:spPr>
            <a:xfrm>
              <a:off x="9897700" y="2107882"/>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 name="Group 1">
            <a:extLst>
              <a:ext uri="{FF2B5EF4-FFF2-40B4-BE49-F238E27FC236}">
                <a16:creationId xmlns:a16="http://schemas.microsoft.com/office/drawing/2014/main" id="{5776C292-77BA-DE44-BA1E-5EDDBE7DEFCC}"/>
              </a:ext>
            </a:extLst>
          </p:cNvPr>
          <p:cNvGrpSpPr/>
          <p:nvPr/>
        </p:nvGrpSpPr>
        <p:grpSpPr>
          <a:xfrm>
            <a:off x="1952315" y="3350480"/>
            <a:ext cx="8175935" cy="492443"/>
            <a:chOff x="1952315" y="3200321"/>
            <a:chExt cx="8175935" cy="492443"/>
          </a:xfrm>
        </p:grpSpPr>
        <p:sp>
          <p:nvSpPr>
            <p:cNvPr id="21" name="TextBox 7">
              <a:extLst>
                <a:ext uri="{FF2B5EF4-FFF2-40B4-BE49-F238E27FC236}">
                  <a16:creationId xmlns:a16="http://schemas.microsoft.com/office/drawing/2014/main" id="{0273A471-7EDA-AB47-9C88-F808605BCF95}"/>
                </a:ext>
              </a:extLst>
            </p:cNvPr>
            <p:cNvSpPr txBox="1"/>
            <p:nvPr/>
          </p:nvSpPr>
          <p:spPr>
            <a:xfrm>
              <a:off x="1952315" y="3200321"/>
              <a:ext cx="7802224" cy="492443"/>
            </a:xfrm>
            <a:prstGeom prst="rect">
              <a:avLst/>
            </a:prstGeom>
          </p:spPr>
          <p:txBody>
            <a:bodyPr wrap="square" lIns="0" tIns="0" rIns="0" bIns="0" rtlCol="0" anchor="t">
              <a:spAutoFit/>
            </a:bodyPr>
            <a:lstStyle/>
            <a:p>
              <a:pPr algn="r" rtl="0"/>
              <a:r>
                <a:rPr lang="fa-IR" sz="1600" b="1" i="0" u="none" strike="noStrike" kern="1200" baseline="0" dirty="0">
                  <a:solidFill>
                    <a:srgbClr val="333333"/>
                  </a:solidFill>
                  <a:latin typeface="Arial" panose="020B0604020202020204" pitchFamily="34" charset="0"/>
                </a:rPr>
                <a:t>افزایش آگاهی و فشار</a:t>
              </a:r>
              <a:r>
                <a:rPr lang="fa-IR" sz="1600" b="0" i="0" u="none" strike="noStrike" kern="1200" baseline="0" dirty="0">
                  <a:solidFill>
                    <a:srgbClr val="333333"/>
                  </a:solidFill>
                  <a:latin typeface="Arial" panose="020B0604020202020204" pitchFamily="34" charset="0"/>
                </a:rPr>
                <a:t>: این اقدام به افزایش آگاهی عمومی، فشار بر کشورها و معرفی قوانین جدیدی که خشونت مبتنی بر جنسیت را جرم‌انگاری می‌کنن</a:t>
              </a:r>
              <a:r>
                <a:rPr lang="prs-AF" sz="1600" b="0" i="0" u="none" strike="noStrike" kern="1200" baseline="0" dirty="0">
                  <a:solidFill>
                    <a:srgbClr val="333333"/>
                  </a:solidFill>
                  <a:latin typeface="Arial" panose="020B0604020202020204" pitchFamily="34" charset="0"/>
                </a:rPr>
                <a:t>د</a:t>
              </a:r>
              <a:r>
                <a:rPr lang="fa-IR" sz="1600" b="0" i="0" u="none" strike="noStrike" kern="1200" baseline="0" dirty="0">
                  <a:solidFill>
                    <a:srgbClr val="333333"/>
                  </a:solidFill>
                  <a:latin typeface="Arial" panose="020B0604020202020204" pitchFamily="34" charset="0"/>
                </a:rPr>
                <a:t> و چارچوب قانونی برای پاسخگویی به متخلفان فراهم می‌آورد، منجر خواهد شد.</a:t>
              </a:r>
            </a:p>
          </p:txBody>
        </p:sp>
        <p:sp>
          <p:nvSpPr>
            <p:cNvPr id="22" name="Oval 21">
              <a:extLst>
                <a:ext uri="{FF2B5EF4-FFF2-40B4-BE49-F238E27FC236}">
                  <a16:creationId xmlns:a16="http://schemas.microsoft.com/office/drawing/2014/main" id="{8D713C69-FA04-B448-B7C8-DF05F1505B5A}"/>
                </a:ext>
              </a:extLst>
            </p:cNvPr>
            <p:cNvSpPr/>
            <p:nvPr/>
          </p:nvSpPr>
          <p:spPr>
            <a:xfrm>
              <a:off x="9897700" y="3200321"/>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8" name="Group 7">
            <a:extLst>
              <a:ext uri="{FF2B5EF4-FFF2-40B4-BE49-F238E27FC236}">
                <a16:creationId xmlns:a16="http://schemas.microsoft.com/office/drawing/2014/main" id="{06E562DF-C778-BD49-8D3A-CD66D1413707}"/>
              </a:ext>
            </a:extLst>
          </p:cNvPr>
          <p:cNvGrpSpPr/>
          <p:nvPr/>
        </p:nvGrpSpPr>
        <p:grpSpPr>
          <a:xfrm>
            <a:off x="1952315" y="4346856"/>
            <a:ext cx="8175935" cy="492443"/>
            <a:chOff x="1952315" y="4274424"/>
            <a:chExt cx="8175935" cy="492443"/>
          </a:xfrm>
        </p:grpSpPr>
        <p:sp>
          <p:nvSpPr>
            <p:cNvPr id="27" name="TextBox 7">
              <a:extLst>
                <a:ext uri="{FF2B5EF4-FFF2-40B4-BE49-F238E27FC236}">
                  <a16:creationId xmlns:a16="http://schemas.microsoft.com/office/drawing/2014/main" id="{99759273-B7AD-3043-8CDD-93CE8783F008}"/>
                </a:ext>
              </a:extLst>
            </p:cNvPr>
            <p:cNvSpPr txBox="1"/>
            <p:nvPr/>
          </p:nvSpPr>
          <p:spPr>
            <a:xfrm>
              <a:off x="1952315" y="4274424"/>
              <a:ext cx="7802224" cy="492443"/>
            </a:xfrm>
            <a:prstGeom prst="rect">
              <a:avLst/>
            </a:prstGeom>
          </p:spPr>
          <p:txBody>
            <a:bodyPr wrap="square" lIns="0" tIns="0" rIns="0" bIns="0" rtlCol="0" anchor="t">
              <a:spAutoFit/>
            </a:bodyPr>
            <a:lstStyle/>
            <a:p>
              <a:pPr algn="r" rtl="0"/>
              <a:r>
                <a:rPr lang="fa-IR" sz="1600" b="1" i="0" u="none" strike="noStrike" kern="1200" baseline="0" dirty="0">
                  <a:solidFill>
                    <a:srgbClr val="333333"/>
                  </a:solidFill>
                  <a:latin typeface="Arial" panose="020B0604020202020204" pitchFamily="34" charset="0"/>
                </a:rPr>
                <a:t>الزام به اتخاذ تدابیر قانونی: </a:t>
              </a:r>
              <a:r>
                <a:rPr lang="fa-IR" sz="1600" b="0" i="0" u="none" strike="noStrike" kern="1200" baseline="0" dirty="0">
                  <a:solidFill>
                    <a:srgbClr val="333333"/>
                  </a:solidFill>
                  <a:latin typeface="Arial" panose="020B0604020202020204" pitchFamily="34" charset="0"/>
                </a:rPr>
                <a:t>کشورهای عضو موظف خواهند بود تا تدابیر قانونی، قضائ</a:t>
              </a:r>
              <a:r>
                <a:rPr lang="prs-AF" sz="1600" b="0" i="0" u="none" strike="noStrike" kern="1200" baseline="0" dirty="0">
                  <a:solidFill>
                    <a:srgbClr val="333333"/>
                  </a:solidFill>
                  <a:latin typeface="Arial" panose="020B0604020202020204" pitchFamily="34" charset="0"/>
                </a:rPr>
                <a:t>ی</a:t>
              </a:r>
              <a:r>
                <a:rPr lang="fa-IR" sz="1600" b="0" i="0" u="none" strike="noStrike" kern="1200" baseline="0" dirty="0">
                  <a:solidFill>
                    <a:srgbClr val="333333"/>
                  </a:solidFill>
                  <a:latin typeface="Arial" panose="020B0604020202020204" pitchFamily="34" charset="0"/>
                </a:rPr>
                <a:t> و اداری لازم برای پیگرد و مجازات افرادی که مرتکب اعمال ممنوعه توسط کنوانسیون می‌شون</a:t>
              </a:r>
              <a:r>
                <a:rPr lang="prs-AF" sz="1600" b="0" i="0" u="none" strike="noStrike" kern="1200" baseline="0" dirty="0">
                  <a:solidFill>
                    <a:srgbClr val="333333"/>
                  </a:solidFill>
                  <a:latin typeface="Arial" panose="020B0604020202020204" pitchFamily="34" charset="0"/>
                </a:rPr>
                <a:t>د</a:t>
              </a:r>
              <a:r>
                <a:rPr lang="fa-IR" sz="1600" b="0" i="0" u="none" strike="noStrike" kern="1200" baseline="0" dirty="0">
                  <a:solidFill>
                    <a:srgbClr val="333333"/>
                  </a:solidFill>
                  <a:latin typeface="Arial" panose="020B0604020202020204" pitchFamily="34" charset="0"/>
                </a:rPr>
                <a:t>، اتخاذ کنند.</a:t>
              </a:r>
            </a:p>
          </p:txBody>
        </p:sp>
        <p:sp>
          <p:nvSpPr>
            <p:cNvPr id="28" name="Oval 27">
              <a:extLst>
                <a:ext uri="{FF2B5EF4-FFF2-40B4-BE49-F238E27FC236}">
                  <a16:creationId xmlns:a16="http://schemas.microsoft.com/office/drawing/2014/main" id="{0D3CA939-8384-C54D-B3F2-602D8EEBB08C}"/>
                </a:ext>
              </a:extLst>
            </p:cNvPr>
            <p:cNvSpPr/>
            <p:nvPr/>
          </p:nvSpPr>
          <p:spPr>
            <a:xfrm>
              <a:off x="9897700" y="4274424"/>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9" name="Group 8">
            <a:extLst>
              <a:ext uri="{FF2B5EF4-FFF2-40B4-BE49-F238E27FC236}">
                <a16:creationId xmlns:a16="http://schemas.microsoft.com/office/drawing/2014/main" id="{1C38BB3F-8583-1745-9B18-7F5E6B15EAEA}"/>
              </a:ext>
            </a:extLst>
          </p:cNvPr>
          <p:cNvGrpSpPr/>
          <p:nvPr/>
        </p:nvGrpSpPr>
        <p:grpSpPr>
          <a:xfrm>
            <a:off x="1952315" y="5340254"/>
            <a:ext cx="8175935" cy="492443"/>
            <a:chOff x="1952315" y="5066933"/>
            <a:chExt cx="8175935" cy="492443"/>
          </a:xfrm>
        </p:grpSpPr>
        <p:sp>
          <p:nvSpPr>
            <p:cNvPr id="29" name="TextBox 7">
              <a:extLst>
                <a:ext uri="{FF2B5EF4-FFF2-40B4-BE49-F238E27FC236}">
                  <a16:creationId xmlns:a16="http://schemas.microsoft.com/office/drawing/2014/main" id="{063BFD58-62F5-2842-9EC7-17DD1C9054C2}"/>
                </a:ext>
              </a:extLst>
            </p:cNvPr>
            <p:cNvSpPr txBox="1"/>
            <p:nvPr/>
          </p:nvSpPr>
          <p:spPr>
            <a:xfrm>
              <a:off x="1952315" y="5066933"/>
              <a:ext cx="7802224" cy="492443"/>
            </a:xfrm>
            <a:prstGeom prst="rect">
              <a:avLst/>
            </a:prstGeom>
          </p:spPr>
          <p:txBody>
            <a:bodyPr wrap="square" lIns="0" tIns="0" rIns="0" bIns="0" rtlCol="0" anchor="t">
              <a:spAutoFit/>
            </a:bodyPr>
            <a:lstStyle/>
            <a:p>
              <a:pPr algn="r" rtl="0"/>
              <a:r>
                <a:rPr lang="fa-IR" sz="1600" b="1" i="0" u="none" strike="noStrike" kern="1200" baseline="0" dirty="0">
                  <a:solidFill>
                    <a:srgbClr val="333333"/>
                  </a:solidFill>
                  <a:latin typeface="Arial" panose="020B0604020202020204" pitchFamily="34" charset="0"/>
                </a:rPr>
                <a:t>مجازات‌های</a:t>
              </a:r>
              <a:r>
                <a:rPr lang="fa-IR" sz="1600" b="0" i="0" u="none" strike="noStrike" kern="1200" baseline="0" dirty="0">
                  <a:solidFill>
                    <a:srgbClr val="333333"/>
                  </a:solidFill>
                  <a:latin typeface="Arial" panose="020B0604020202020204" pitchFamily="34" charset="0"/>
                </a:rPr>
                <a:t> </a:t>
              </a:r>
              <a:r>
                <a:rPr lang="fa-IR" sz="1600" b="1" i="0" u="none" strike="noStrike" kern="1200" baseline="0" dirty="0">
                  <a:solidFill>
                    <a:srgbClr val="333333"/>
                  </a:solidFill>
                  <a:latin typeface="Arial" panose="020B0604020202020204" pitchFamily="34" charset="0"/>
                </a:rPr>
                <a:t>بین‌المللی</a:t>
              </a:r>
              <a:r>
                <a:rPr lang="fa-IR" sz="1600" b="0" i="0" u="none" strike="noStrike" kern="1200" baseline="0" dirty="0">
                  <a:solidFill>
                    <a:srgbClr val="333333"/>
                  </a:solidFill>
                  <a:latin typeface="Arial" panose="020B0604020202020204" pitchFamily="34" charset="0"/>
                </a:rPr>
                <a:t>: این اقدام امکان می‌دهد که هر طرفی بتواند از سازمان ملل درخواست کند تا اقداماتی بر اساس منشور برای پیشگیری از جرم آپارتا</a:t>
              </a:r>
              <a:r>
                <a:rPr lang="prs-AF" sz="1600" b="0" i="0" u="none" strike="noStrike" kern="1200" baseline="0" dirty="0">
                  <a:solidFill>
                    <a:srgbClr val="333333"/>
                  </a:solidFill>
                  <a:latin typeface="Arial" panose="020B0604020202020204" pitchFamily="34" charset="0"/>
                </a:rPr>
                <a:t>ی</a:t>
              </a:r>
              <a:r>
                <a:rPr lang="fa-IR" sz="1600" b="0" i="0" u="none" strike="noStrike" kern="1200" baseline="0" dirty="0">
                  <a:solidFill>
                    <a:srgbClr val="333333"/>
                  </a:solidFill>
                  <a:latin typeface="Arial" panose="020B0604020202020204" pitchFamily="34" charset="0"/>
                </a:rPr>
                <a:t>د انجام دهد.</a:t>
              </a:r>
              <a:endParaRPr lang="en-US" sz="1600" b="0" i="0" u="none" strike="noStrike" kern="1200" baseline="0" dirty="0">
                <a:solidFill>
                  <a:srgbClr val="333333"/>
                </a:solidFill>
                <a:latin typeface="Public Sans"/>
              </a:endParaRPr>
            </a:p>
          </p:txBody>
        </p:sp>
        <p:sp>
          <p:nvSpPr>
            <p:cNvPr id="30" name="Oval 29">
              <a:extLst>
                <a:ext uri="{FF2B5EF4-FFF2-40B4-BE49-F238E27FC236}">
                  <a16:creationId xmlns:a16="http://schemas.microsoft.com/office/drawing/2014/main" id="{839E9C94-5559-6642-AB9A-E9A06E2C8CA2}"/>
                </a:ext>
              </a:extLst>
            </p:cNvPr>
            <p:cNvSpPr/>
            <p:nvPr/>
          </p:nvSpPr>
          <p:spPr>
            <a:xfrm>
              <a:off x="9897700" y="5066933"/>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3594907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در این قضیه با ما </a:t>
            </a:r>
            <a:r>
              <a:rPr lang="ar-AE" sz="1800" b="1" dirty="0">
                <a:solidFill>
                  <a:srgbClr val="FED718"/>
                </a:solidFill>
                <a:latin typeface="Roboto Mono" pitchFamily="2" charset="0"/>
                <a:ea typeface="Roboto Mono" pitchFamily="2" charset="0"/>
              </a:rPr>
              <a:t>بپیوندید</a:t>
            </a:r>
          </a:p>
        </p:txBody>
      </p:sp>
      <p:sp>
        <p:nvSpPr>
          <p:cNvPr id="17" name="TextBox 7">
            <a:extLst>
              <a:ext uri="{FF2B5EF4-FFF2-40B4-BE49-F238E27FC236}">
                <a16:creationId xmlns:a16="http://schemas.microsoft.com/office/drawing/2014/main" id="{DB387EA3-8B72-6DB6-309B-4C9DC826EEEF}"/>
              </a:ext>
            </a:extLst>
          </p:cNvPr>
          <p:cNvSpPr txBox="1"/>
          <p:nvPr/>
        </p:nvSpPr>
        <p:spPr>
          <a:xfrm>
            <a:off x="2977873" y="1952625"/>
            <a:ext cx="8271511" cy="2215991"/>
          </a:xfrm>
          <a:prstGeom prst="rect">
            <a:avLst/>
          </a:prstGeom>
        </p:spPr>
        <p:txBody>
          <a:bodyPr wrap="square" lIns="0" tIns="0" rIns="0" bIns="0" rtlCol="0" anchor="t">
            <a:spAutoFit/>
          </a:bodyPr>
          <a:lstStyle/>
          <a:p>
            <a:pPr algn="r" rtl="0"/>
            <a:r>
              <a:rPr lang="fa-IR" sz="1600" b="1" i="0" u="none" strike="noStrike" kern="1200" baseline="0" dirty="0">
                <a:solidFill>
                  <a:srgbClr val="333333"/>
                </a:solidFill>
                <a:latin typeface="Arial" panose="020B0604020202020204" pitchFamily="34" charset="0"/>
              </a:rPr>
              <a:t>آگاه</a:t>
            </a:r>
            <a:r>
              <a:rPr lang="fa-IR" sz="1600" b="0" i="0" u="none" strike="noStrike" kern="1200" baseline="0" dirty="0">
                <a:solidFill>
                  <a:srgbClr val="333333"/>
                </a:solidFill>
                <a:latin typeface="Arial" panose="020B0604020202020204" pitchFamily="34" charset="0"/>
              </a:rPr>
              <a:t> </a:t>
            </a:r>
            <a:r>
              <a:rPr lang="fa-IR" sz="1600" b="1" i="0" u="none" strike="noStrike" kern="1200" baseline="0" dirty="0">
                <a:solidFill>
                  <a:srgbClr val="333333"/>
                </a:solidFill>
                <a:latin typeface="Arial" panose="020B0604020202020204" pitchFamily="34" charset="0"/>
              </a:rPr>
              <a:t>باشید</a:t>
            </a:r>
            <a:r>
              <a:rPr lang="fa-IR" sz="1600" b="0" i="0" u="none" strike="noStrike" kern="1200" baseline="0" dirty="0">
                <a:solidFill>
                  <a:srgbClr val="333333"/>
                </a:solidFill>
                <a:latin typeface="Arial" panose="020B0604020202020204" pitchFamily="34" charset="0"/>
              </a:rPr>
              <a:t>! </a:t>
            </a:r>
            <a:br>
              <a:rPr lang="fa-IR" sz="1600" b="0" i="0" u="none" strike="noStrike" kern="1200" baseline="0" dirty="0">
                <a:solidFill>
                  <a:srgbClr val="333333"/>
                </a:solidFill>
                <a:latin typeface="Arial" panose="020B0604020202020204" pitchFamily="34" charset="0"/>
              </a:rPr>
            </a:br>
            <a:r>
              <a:rPr lang="fa-IR" sz="1600" b="0" i="0" u="none" strike="noStrike" kern="1200" baseline="0" dirty="0">
                <a:solidFill>
                  <a:srgbClr val="333333"/>
                </a:solidFill>
                <a:latin typeface="Arial" panose="020B0604020202020204" pitchFamily="34" charset="0"/>
              </a:rPr>
              <a:t>با مطالعه درباره موضوع آپارتاید جنسیتی و بحث درباره‌ی آن با دوستان و همکاران‌تان، به افزایش آگاهی و یادگیری بپردازید. این کار به ایجاد پایه‌ای قوی برای تلاش‌ها بخاطر حمایت از حقوق بشر، پرورش همدلی، جلب حمایت و تأثیرگذاری بر تصمیم</a:t>
            </a:r>
            <a:r>
              <a:rPr lang="prs-AF" sz="1600" b="0" i="0" u="none" strike="noStrike" kern="1200" baseline="0" dirty="0">
                <a:solidFill>
                  <a:srgbClr val="333333"/>
                </a:solidFill>
                <a:latin typeface="Arial" panose="020B0604020202020204" pitchFamily="34" charset="0"/>
              </a:rPr>
              <a:t> </a:t>
            </a:r>
            <a:r>
              <a:rPr lang="fa-IR" sz="1600" b="0" i="0" u="none" strike="noStrike" kern="1200" baseline="0" dirty="0">
                <a:solidFill>
                  <a:srgbClr val="333333"/>
                </a:solidFill>
                <a:latin typeface="Arial" panose="020B0604020202020204" pitchFamily="34" charset="0"/>
              </a:rPr>
              <a:t>‌گیرندگان کمک خواهد کرد.</a:t>
            </a: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r" rtl="0"/>
            <a:r>
              <a:rPr lang="fa-IR" sz="1600" b="1" i="0" u="none" strike="noStrike" kern="1200" baseline="0" dirty="0">
                <a:solidFill>
                  <a:srgbClr val="333333"/>
                </a:solidFill>
                <a:latin typeface="Arial" panose="020B0604020202020204" pitchFamily="34" charset="0"/>
              </a:rPr>
              <a:t>امضای دادخواست کمپین پایان آپارتاید جنسیتی</a:t>
            </a:r>
            <a:r>
              <a:rPr lang="fa-IR" sz="1600" b="0" i="0" u="none" strike="noStrike" kern="1200" baseline="0" dirty="0">
                <a:solidFill>
                  <a:srgbClr val="333333"/>
                </a:solidFill>
                <a:latin typeface="Arial" panose="020B0604020202020204" pitchFamily="34" charset="0"/>
              </a:rPr>
              <a:t>: </a:t>
            </a:r>
            <a:br>
              <a:rPr lang="fa-IR" sz="1600" b="0" i="0" u="none" strike="noStrike" kern="1200" baseline="0" dirty="0">
                <a:solidFill>
                  <a:srgbClr val="333333"/>
                </a:solidFill>
                <a:latin typeface="Arial" panose="020B0604020202020204" pitchFamily="34" charset="0"/>
              </a:rPr>
            </a:br>
            <a:r>
              <a:rPr lang="fa-IR" sz="1600" b="0" i="0" u="none" strike="noStrike" kern="1200" baseline="0" dirty="0">
                <a:solidFill>
                  <a:srgbClr val="333333"/>
                </a:solidFill>
                <a:latin typeface="Arial" panose="020B0604020202020204" pitchFamily="34" charset="0"/>
              </a:rPr>
              <a:t>به کمپاین آپارتاید جنسیتی بپیوندید و از تلاش‌های آن‌ها برای افزایش آگاهی و ترویج اقدامات پشتی‌بانی کنید. برای امضای دادخواست و حمایت از این کمپاین، به ویب‌سایت زیرین مراجعه نموده و دادخواست را امضا نمایید.</a:t>
            </a:r>
            <a:endParaRPr lang="en-US" sz="1600" b="0" i="0" u="none" strike="noStrike" kern="1200" baseline="0" dirty="0">
              <a:solidFill>
                <a:srgbClr val="333333"/>
              </a:solidFill>
              <a:latin typeface="Public Sans"/>
            </a:endParaRPr>
          </a:p>
        </p:txBody>
      </p:sp>
      <p:sp>
        <p:nvSpPr>
          <p:cNvPr id="7" name="Oval 6">
            <a:extLst>
              <a:ext uri="{FF2B5EF4-FFF2-40B4-BE49-F238E27FC236}">
                <a16:creationId xmlns:a16="http://schemas.microsoft.com/office/drawing/2014/main" id="{D6CA26A1-F3ED-A19A-6C4C-BC35501BDF0D}"/>
              </a:ext>
            </a:extLst>
          </p:cNvPr>
          <p:cNvSpPr/>
          <p:nvPr/>
        </p:nvSpPr>
        <p:spPr>
          <a:xfrm>
            <a:off x="205728" y="4561582"/>
            <a:ext cx="7293622" cy="729362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TextBox 7">
            <a:extLst>
              <a:ext uri="{FF2B5EF4-FFF2-40B4-BE49-F238E27FC236}">
                <a16:creationId xmlns:a16="http://schemas.microsoft.com/office/drawing/2014/main" id="{2700B965-1D88-DCCB-C2FC-DCE6B0CFEB6D}"/>
              </a:ext>
            </a:extLst>
          </p:cNvPr>
          <p:cNvSpPr txBox="1"/>
          <p:nvPr/>
        </p:nvSpPr>
        <p:spPr>
          <a:xfrm>
            <a:off x="1856739" y="5919629"/>
            <a:ext cx="8271511" cy="246221"/>
          </a:xfrm>
          <a:prstGeom prst="rect">
            <a:avLst/>
          </a:prstGeom>
        </p:spPr>
        <p:txBody>
          <a:bodyPr wrap="square" lIns="0" tIns="0" rIns="0" bIns="0" rtlCol="0" anchor="t">
            <a:spAutoFit/>
          </a:bodyPr>
          <a:lstStyle/>
          <a:p>
            <a:pPr algn="l"/>
            <a:r>
              <a:rPr lang="en-US" sz="1600" b="1" dirty="0">
                <a:solidFill>
                  <a:schemeClr val="tx1">
                    <a:lumMod val="85000"/>
                    <a:lumOff val="15000"/>
                  </a:schemeClr>
                </a:solidFill>
                <a:latin typeface="Roboto Mono" pitchFamily="2" charset="0"/>
                <a:ea typeface="Roboto Mono" pitchFamily="2" charset="0"/>
                <a:hlinkClick r:id="rId3" tooltip="https://endgenderapartheid.today">
                  <a:extLst>
                    <a:ext uri="{A12FA001-AC4F-418D-AE19-62706E023703}">
                      <ahyp:hlinkClr xmlns:ahyp="http://schemas.microsoft.com/office/drawing/2018/hyperlinkcolor" val="tx"/>
                    </a:ext>
                  </a:extLst>
                </a:hlinkClick>
              </a:rPr>
              <a:t>https://</a:t>
            </a:r>
            <a:r>
              <a:rPr lang="en-US" sz="1600" b="1" dirty="0" err="1">
                <a:solidFill>
                  <a:schemeClr val="tx1">
                    <a:lumMod val="85000"/>
                    <a:lumOff val="15000"/>
                  </a:schemeClr>
                </a:solidFill>
                <a:latin typeface="Roboto Mono" pitchFamily="2" charset="0"/>
                <a:ea typeface="Roboto Mono" pitchFamily="2" charset="0"/>
                <a:hlinkClick r:id="rId3" tooltip="https://endgenderapartheid.today">
                  <a:extLst>
                    <a:ext uri="{A12FA001-AC4F-418D-AE19-62706E023703}">
                      <ahyp:hlinkClr xmlns:ahyp="http://schemas.microsoft.com/office/drawing/2018/hyperlinkcolor" val="tx"/>
                    </a:ext>
                  </a:extLst>
                </a:hlinkClick>
              </a:rPr>
              <a:t>endgenderapartheid.today</a:t>
            </a:r>
            <a:endParaRPr lang="en-US" sz="1600" b="1" dirty="0">
              <a:solidFill>
                <a:schemeClr val="tx1">
                  <a:lumMod val="85000"/>
                  <a:lumOff val="15000"/>
                </a:schemeClr>
              </a:solidFill>
              <a:latin typeface="Roboto Mono" pitchFamily="2" charset="0"/>
              <a:ea typeface="Roboto Mono" pitchFamily="2" charset="0"/>
            </a:endParaRPr>
          </a:p>
        </p:txBody>
      </p:sp>
    </p:spTree>
    <p:extLst>
      <p:ext uri="{BB962C8B-B14F-4D97-AF65-F5344CB8AC3E}">
        <p14:creationId xmlns:p14="http://schemas.microsoft.com/office/powerpoint/2010/main" val="523959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در این قضیه با ما </a:t>
            </a:r>
            <a:r>
              <a:rPr lang="ar-AE" sz="1800" b="1" dirty="0">
                <a:solidFill>
                  <a:srgbClr val="FED718"/>
                </a:solidFill>
                <a:latin typeface="Roboto Mono" pitchFamily="2" charset="0"/>
                <a:ea typeface="Roboto Mono" pitchFamily="2" charset="0"/>
              </a:rPr>
              <a:t>بپیوندید</a:t>
            </a:r>
          </a:p>
        </p:txBody>
      </p:sp>
      <p:sp>
        <p:nvSpPr>
          <p:cNvPr id="7" name="Oval 6">
            <a:extLst>
              <a:ext uri="{FF2B5EF4-FFF2-40B4-BE49-F238E27FC236}">
                <a16:creationId xmlns:a16="http://schemas.microsoft.com/office/drawing/2014/main" id="{D6CA26A1-F3ED-A19A-6C4C-BC35501BDF0D}"/>
              </a:ext>
            </a:extLst>
          </p:cNvPr>
          <p:cNvSpPr/>
          <p:nvPr/>
        </p:nvSpPr>
        <p:spPr>
          <a:xfrm>
            <a:off x="205728" y="4561582"/>
            <a:ext cx="7293622" cy="729362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TextBox 7">
            <a:extLst>
              <a:ext uri="{FF2B5EF4-FFF2-40B4-BE49-F238E27FC236}">
                <a16:creationId xmlns:a16="http://schemas.microsoft.com/office/drawing/2014/main" id="{2700B965-1D88-DCCB-C2FC-DCE6B0CFEB6D}"/>
              </a:ext>
            </a:extLst>
          </p:cNvPr>
          <p:cNvSpPr txBox="1"/>
          <p:nvPr/>
        </p:nvSpPr>
        <p:spPr>
          <a:xfrm>
            <a:off x="1856739" y="5919629"/>
            <a:ext cx="8271511" cy="246221"/>
          </a:xfrm>
          <a:prstGeom prst="rect">
            <a:avLst/>
          </a:prstGeom>
        </p:spPr>
        <p:txBody>
          <a:bodyPr wrap="square" lIns="0" tIns="0" rIns="0" bIns="0" rtlCol="0" anchor="t">
            <a:spAutoFit/>
          </a:bodyPr>
          <a:lstStyle/>
          <a:p>
            <a:pPr algn="l"/>
            <a:r>
              <a:rPr lang="en-US" sz="1600" b="1" dirty="0">
                <a:solidFill>
                  <a:schemeClr val="tx1">
                    <a:lumMod val="85000"/>
                    <a:lumOff val="15000"/>
                  </a:schemeClr>
                </a:solidFill>
                <a:latin typeface="Roboto Mono" pitchFamily="2" charset="0"/>
                <a:ea typeface="Roboto Mono" pitchFamily="2" charset="0"/>
                <a:hlinkClick r:id="rId3" tooltip="https://endgenderapartheid.today">
                  <a:extLst>
                    <a:ext uri="{A12FA001-AC4F-418D-AE19-62706E023703}">
                      <ahyp:hlinkClr xmlns:ahyp="http://schemas.microsoft.com/office/drawing/2018/hyperlinkcolor" val="tx"/>
                    </a:ext>
                  </a:extLst>
                </a:hlinkClick>
              </a:rPr>
              <a:t>https://</a:t>
            </a:r>
            <a:r>
              <a:rPr lang="en-US" sz="1600" b="1" dirty="0" err="1">
                <a:solidFill>
                  <a:schemeClr val="tx1">
                    <a:lumMod val="85000"/>
                    <a:lumOff val="15000"/>
                  </a:schemeClr>
                </a:solidFill>
                <a:latin typeface="Roboto Mono" pitchFamily="2" charset="0"/>
                <a:ea typeface="Roboto Mono" pitchFamily="2" charset="0"/>
                <a:hlinkClick r:id="rId3" tooltip="https://endgenderapartheid.today">
                  <a:extLst>
                    <a:ext uri="{A12FA001-AC4F-418D-AE19-62706E023703}">
                      <ahyp:hlinkClr xmlns:ahyp="http://schemas.microsoft.com/office/drawing/2018/hyperlinkcolor" val="tx"/>
                    </a:ext>
                  </a:extLst>
                </a:hlinkClick>
              </a:rPr>
              <a:t>endgenderapartheid.today</a:t>
            </a:r>
            <a:endParaRPr lang="en-US" sz="1600" b="1" dirty="0">
              <a:solidFill>
                <a:schemeClr val="tx1">
                  <a:lumMod val="85000"/>
                  <a:lumOff val="15000"/>
                </a:schemeClr>
              </a:solidFill>
              <a:latin typeface="Roboto Mono" pitchFamily="2" charset="0"/>
              <a:ea typeface="Roboto Mono" pitchFamily="2" charset="0"/>
            </a:endParaRPr>
          </a:p>
        </p:txBody>
      </p:sp>
      <p:sp>
        <p:nvSpPr>
          <p:cNvPr id="8" name="TextBox 7">
            <a:extLst>
              <a:ext uri="{FF2B5EF4-FFF2-40B4-BE49-F238E27FC236}">
                <a16:creationId xmlns:a16="http://schemas.microsoft.com/office/drawing/2014/main" id="{E4AE4A28-A935-A94F-9F5B-FE40EA162045}"/>
              </a:ext>
            </a:extLst>
          </p:cNvPr>
          <p:cNvSpPr txBox="1"/>
          <p:nvPr/>
        </p:nvSpPr>
        <p:spPr>
          <a:xfrm>
            <a:off x="2977873" y="1952625"/>
            <a:ext cx="8271511" cy="2215991"/>
          </a:xfrm>
          <a:prstGeom prst="rect">
            <a:avLst/>
          </a:prstGeom>
        </p:spPr>
        <p:txBody>
          <a:bodyPr wrap="square" lIns="0" tIns="0" rIns="0" bIns="0" rtlCol="0" anchor="t">
            <a:spAutoFit/>
          </a:bodyPr>
          <a:lstStyle/>
          <a:p>
            <a:pPr algn="r" rtl="0"/>
            <a:r>
              <a:rPr lang="fa-IR" sz="1600" b="1" i="0" u="none" strike="noStrike" kern="1200" baseline="0" dirty="0">
                <a:solidFill>
                  <a:srgbClr val="333333"/>
                </a:solidFill>
                <a:latin typeface="Arial" panose="020B0604020202020204" pitchFamily="34" charset="0"/>
              </a:rPr>
              <a:t>آغاز یک بحث در سطح ملی</a:t>
            </a:r>
            <a:r>
              <a:rPr lang="fa-IR" sz="1600" b="0" i="0" u="none" strike="noStrike" kern="1200" baseline="0" dirty="0">
                <a:solidFill>
                  <a:srgbClr val="333333"/>
                </a:solidFill>
                <a:latin typeface="Arial" panose="020B0604020202020204" pitchFamily="34" charset="0"/>
              </a:rPr>
              <a:t>: </a:t>
            </a:r>
            <a:br>
              <a:rPr lang="fa-IR" sz="1600" b="0" i="0" u="none" strike="noStrike" kern="1200" baseline="0" dirty="0">
                <a:solidFill>
                  <a:srgbClr val="333333"/>
                </a:solidFill>
                <a:latin typeface="Arial" panose="020B0604020202020204" pitchFamily="34" charset="0"/>
              </a:rPr>
            </a:br>
            <a:r>
              <a:rPr lang="fa-IR" sz="1600" b="0" i="0" u="none" strike="noStrike" kern="1200" baseline="0" dirty="0">
                <a:solidFill>
                  <a:srgbClr val="333333"/>
                </a:solidFill>
                <a:latin typeface="Arial" panose="020B0604020202020204" pitchFamily="34" charset="0"/>
              </a:rPr>
              <a:t>با پارلمان‌ها و نهادهای دولتی کشورهای محل اقامت خود در ارتباط باشید و آن‌ها را به شناسایی آپارتاید جنسیتی و بررسی امکان قانونی کردن آن به عنوان جرم آپارتاید جنسیتی تشویق نمایید.</a:t>
            </a: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r" rtl="0"/>
            <a:r>
              <a:rPr lang="fa-IR" sz="1600" b="1" i="0" u="none" strike="noStrike" kern="1200" baseline="0" dirty="0">
                <a:solidFill>
                  <a:srgbClr val="333333"/>
                </a:solidFill>
                <a:latin typeface="Arial" panose="020B0604020202020204" pitchFamily="34" charset="0"/>
              </a:rPr>
              <a:t>همکاری با فعالان در مذاکرات جاری سازمان ملل</a:t>
            </a:r>
            <a:r>
              <a:rPr lang="fa-IR" sz="1600" b="0" i="0" u="none" strike="noStrike" kern="1200" baseline="0" dirty="0">
                <a:solidFill>
                  <a:srgbClr val="333333"/>
                </a:solidFill>
                <a:latin typeface="Arial" panose="020B0604020202020204" pitchFamily="34" charset="0"/>
              </a:rPr>
              <a:t>: </a:t>
            </a:r>
            <a:br>
              <a:rPr lang="fa-IR" sz="1600" b="0" i="0" u="none" strike="noStrike" kern="1200" baseline="0" dirty="0">
                <a:solidFill>
                  <a:srgbClr val="333333"/>
                </a:solidFill>
                <a:latin typeface="Arial" panose="020B0604020202020204" pitchFamily="34" charset="0"/>
              </a:rPr>
            </a:br>
            <a:r>
              <a:rPr lang="fa-IR" sz="1600" b="0" i="0" u="none" strike="noStrike" kern="1200" baseline="0" dirty="0">
                <a:solidFill>
                  <a:srgbClr val="333333"/>
                </a:solidFill>
                <a:latin typeface="Arial" panose="020B0604020202020204" pitchFamily="34" charset="0"/>
              </a:rPr>
              <a:t>در این زمان حساس، با جامعه مدنی و فعالان همکاری کنید تا بر کشورهای عضو سازمان ملل در طول مذاکرات جاری بر سر معاهده بین‌المللی جرم‌های علیه بشریت تأثیرگذار باشید. نیاز به پرداختن به آپارتاید جنسیتی و پیامدهای شدید آن را مورد تاکید قرار دهید.</a:t>
            </a:r>
            <a:endParaRPr lang="en-US" sz="1600" b="0" i="0" u="none" strike="noStrike" kern="1200" baseline="0" dirty="0">
              <a:solidFill>
                <a:srgbClr val="333333"/>
              </a:solidFill>
              <a:latin typeface="Public Sans"/>
            </a:endParaRPr>
          </a:p>
        </p:txBody>
      </p:sp>
    </p:spTree>
    <p:extLst>
      <p:ext uri="{BB962C8B-B14F-4D97-AF65-F5344CB8AC3E}">
        <p14:creationId xmlns:p14="http://schemas.microsoft.com/office/powerpoint/2010/main" val="2045783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601CDCC-A410-865E-04ED-6CCF8FB180EA}"/>
              </a:ext>
            </a:extLst>
          </p:cNvPr>
          <p:cNvSpPr/>
          <p:nvPr/>
        </p:nvSpPr>
        <p:spPr>
          <a:xfrm>
            <a:off x="8788574" y="-2705100"/>
            <a:ext cx="3822454" cy="3822454"/>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منابع:</a:t>
            </a:r>
          </a:p>
        </p:txBody>
      </p:sp>
      <p:sp>
        <p:nvSpPr>
          <p:cNvPr id="7" name="Oval 6">
            <a:extLst>
              <a:ext uri="{FF2B5EF4-FFF2-40B4-BE49-F238E27FC236}">
                <a16:creationId xmlns:a16="http://schemas.microsoft.com/office/drawing/2014/main" id="{D6CA26A1-F3ED-A19A-6C4C-BC35501BDF0D}"/>
              </a:ext>
            </a:extLst>
          </p:cNvPr>
          <p:cNvSpPr/>
          <p:nvPr/>
        </p:nvSpPr>
        <p:spPr>
          <a:xfrm>
            <a:off x="2047228" y="-217811"/>
            <a:ext cx="7293622" cy="729362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7" name="TextBox 7">
            <a:extLst>
              <a:ext uri="{FF2B5EF4-FFF2-40B4-BE49-F238E27FC236}">
                <a16:creationId xmlns:a16="http://schemas.microsoft.com/office/drawing/2014/main" id="{DB387EA3-8B72-6DB6-309B-4C9DC826EEEF}"/>
              </a:ext>
            </a:extLst>
          </p:cNvPr>
          <p:cNvSpPr txBox="1"/>
          <p:nvPr/>
        </p:nvSpPr>
        <p:spPr>
          <a:xfrm>
            <a:off x="947738" y="1828562"/>
            <a:ext cx="10335261" cy="3693319"/>
          </a:xfrm>
          <a:prstGeom prst="rect">
            <a:avLst/>
          </a:prstGeom>
        </p:spPr>
        <p:txBody>
          <a:bodyPr wrap="square" lIns="0" tIns="0" rIns="0" bIns="0" rtlCol="0" anchor="t">
            <a:spAutoFit/>
          </a:bodyPr>
          <a:lstStyle/>
          <a:p>
            <a:pPr algn="r"/>
            <a:r>
              <a:rPr lang="ar-AE" sz="1600" b="1" dirty="0">
                <a:latin typeface="Roboto Black" panose="02000000000000000000" pitchFamily="2" charset="0"/>
                <a:ea typeface="Roboto Black" panose="02000000000000000000" pitchFamily="2" charset="0"/>
              </a:rPr>
              <a:t>کمپین پایان آپارتاید جنسیتی: </a:t>
            </a:r>
          </a:p>
          <a:p>
            <a:pPr algn="r"/>
            <a:r>
              <a:rPr lang="en-US" sz="1600" b="1" dirty="0">
                <a:latin typeface="Roboto Black" panose="02000000000000000000" pitchFamily="2" charset="0"/>
                <a:ea typeface="Roboto Black" panose="02000000000000000000" pitchFamily="2" charset="0"/>
                <a:hlinkClick r:id="rId3">
                  <a:extLst>
                    <a:ext uri="{A12FA001-AC4F-418D-AE19-62706E023703}">
                      <ahyp:hlinkClr xmlns:ahyp="http://schemas.microsoft.com/office/drawing/2018/hyperlinkcolor" val="tx"/>
                    </a:ext>
                  </a:extLst>
                </a:hlinkClick>
              </a:rPr>
              <a:t>https://endgenderapartheid.today</a:t>
            </a:r>
            <a:endParaRPr lang="en-US" sz="1600" b="1" dirty="0">
              <a:latin typeface="Roboto Black" panose="02000000000000000000" pitchFamily="2" charset="0"/>
              <a:ea typeface="Roboto Black" panose="02000000000000000000" pitchFamily="2" charset="0"/>
            </a:endParaRPr>
          </a:p>
          <a:p>
            <a:pPr algn="r"/>
            <a:endParaRPr lang="en-US" sz="1600" b="1" dirty="0">
              <a:latin typeface="Roboto Black" panose="02000000000000000000" pitchFamily="2" charset="0"/>
              <a:ea typeface="Roboto Black" panose="02000000000000000000" pitchFamily="2" charset="0"/>
            </a:endParaRPr>
          </a:p>
          <a:p>
            <a:pPr algn="r"/>
            <a:r>
              <a:rPr lang="ar-AE" sz="1600" b="1" dirty="0">
                <a:latin typeface="Roboto Black" panose="02000000000000000000" pitchFamily="2" charset="0"/>
                <a:ea typeface="Roboto Black" panose="02000000000000000000" pitchFamily="2" charset="0"/>
              </a:rPr>
              <a:t>مستندات حقوقی کمپاین پایان آپارتاید جنسیتی</a:t>
            </a:r>
            <a:endParaRPr lang="en-GB" sz="1600" b="1" dirty="0">
              <a:latin typeface="Roboto Black" panose="02000000000000000000" pitchFamily="2" charset="0"/>
              <a:ea typeface="Roboto Black" panose="02000000000000000000" pitchFamily="2" charset="0"/>
            </a:endParaRPr>
          </a:p>
          <a:p>
            <a:pPr algn="r"/>
            <a:endParaRPr lang="ar-AE" sz="1600" b="1" dirty="0">
              <a:latin typeface="Roboto Black" panose="02000000000000000000" pitchFamily="2" charset="0"/>
              <a:ea typeface="Roboto Black" panose="02000000000000000000" pitchFamily="2" charset="0"/>
            </a:endParaRPr>
          </a:p>
          <a:p>
            <a:pPr algn="r"/>
            <a:r>
              <a:rPr lang="ar-AE" sz="1600" b="1" dirty="0">
                <a:latin typeface="Roboto Black" panose="02000000000000000000" pitchFamily="2" charset="0"/>
                <a:ea typeface="Roboto Black" panose="02000000000000000000" pitchFamily="2" charset="0"/>
              </a:rPr>
              <a:t>مقاله پروفیسور کریما بنونه</a:t>
            </a:r>
            <a:endParaRPr lang="en-GB" sz="1600" b="1" dirty="0">
              <a:latin typeface="Roboto Black" panose="02000000000000000000" pitchFamily="2" charset="0"/>
              <a:ea typeface="Roboto Black" panose="02000000000000000000" pitchFamily="2" charset="0"/>
            </a:endParaRPr>
          </a:p>
          <a:p>
            <a:pPr algn="r"/>
            <a:endParaRPr lang="ar-AE" sz="1600" b="1" dirty="0">
              <a:latin typeface="Roboto Black" panose="02000000000000000000" pitchFamily="2" charset="0"/>
              <a:ea typeface="Roboto Black" panose="02000000000000000000" pitchFamily="2" charset="0"/>
            </a:endParaRPr>
          </a:p>
          <a:p>
            <a:pPr algn="r"/>
            <a:r>
              <a:rPr lang="ar-AE" sz="1600" b="1" dirty="0">
                <a:latin typeface="Roboto Black" panose="02000000000000000000" pitchFamily="2" charset="0"/>
                <a:ea typeface="Roboto Black" panose="02000000000000000000" pitchFamily="2" charset="0"/>
              </a:rPr>
              <a:t>مقاله میترا مهران، توجیه شناسایی آپارتاید جنسیتی</a:t>
            </a:r>
            <a:endParaRPr lang="en-GB" sz="1600" b="1" dirty="0">
              <a:latin typeface="Roboto Black" panose="02000000000000000000" pitchFamily="2" charset="0"/>
              <a:ea typeface="Roboto Black" panose="02000000000000000000" pitchFamily="2" charset="0"/>
            </a:endParaRPr>
          </a:p>
          <a:p>
            <a:pPr algn="r"/>
            <a:endParaRPr lang="ar-AE" sz="1600" b="1" dirty="0">
              <a:latin typeface="Roboto Black" panose="02000000000000000000" pitchFamily="2" charset="0"/>
              <a:ea typeface="Roboto Black" panose="02000000000000000000" pitchFamily="2" charset="0"/>
            </a:endParaRPr>
          </a:p>
          <a:p>
            <a:pPr algn="r"/>
            <a:r>
              <a:rPr lang="ar-AE" sz="1600" b="1" dirty="0">
                <a:latin typeface="Roboto Black" panose="02000000000000000000" pitchFamily="2" charset="0"/>
                <a:ea typeface="Roboto Black" panose="02000000000000000000" pitchFamily="2" charset="0"/>
              </a:rPr>
              <a:t>برگه اطلاعات مرکز عدالت جهانی درباره معاهده جنایات علیه بشریت</a:t>
            </a:r>
            <a:endParaRPr lang="en-GB" sz="1600" b="1" dirty="0">
              <a:latin typeface="Roboto Black" panose="02000000000000000000" pitchFamily="2" charset="0"/>
              <a:ea typeface="Roboto Black" panose="02000000000000000000" pitchFamily="2" charset="0"/>
            </a:endParaRPr>
          </a:p>
          <a:p>
            <a:pPr algn="r"/>
            <a:endParaRPr lang="ar-AE" sz="1600" b="1" dirty="0">
              <a:latin typeface="Roboto Black" panose="02000000000000000000" pitchFamily="2" charset="0"/>
              <a:ea typeface="Roboto Black" panose="02000000000000000000" pitchFamily="2" charset="0"/>
            </a:endParaRPr>
          </a:p>
          <a:p>
            <a:pPr algn="r"/>
            <a:r>
              <a:rPr lang="ar-AE" sz="1600" b="1" dirty="0">
                <a:latin typeface="Roboto Black" panose="02000000000000000000" pitchFamily="2" charset="0"/>
                <a:ea typeface="Roboto Black" panose="02000000000000000000" pitchFamily="2" charset="0"/>
              </a:rPr>
              <a:t>پلت‌فارم چندرسانه‌ای شورای آتلانتیک و پروژه مشارکت مدنی درباره آپارتاید جنسیتی در أفغانستان</a:t>
            </a:r>
            <a:endParaRPr lang="en-GB" sz="1600" b="1" dirty="0">
              <a:latin typeface="Roboto Black" panose="02000000000000000000" pitchFamily="2" charset="0"/>
              <a:ea typeface="Roboto Black" panose="02000000000000000000" pitchFamily="2" charset="0"/>
            </a:endParaRPr>
          </a:p>
          <a:p>
            <a:pPr algn="r"/>
            <a:endParaRPr lang="ar-AE" sz="1600" b="1" dirty="0">
              <a:latin typeface="Roboto Black" panose="02000000000000000000" pitchFamily="2" charset="0"/>
              <a:ea typeface="Roboto Black" panose="02000000000000000000" pitchFamily="2" charset="0"/>
            </a:endParaRPr>
          </a:p>
          <a:p>
            <a:pPr algn="r"/>
            <a:r>
              <a:rPr lang="ar-AE" sz="1600" b="1" dirty="0">
                <a:latin typeface="Roboto Black" panose="02000000000000000000" pitchFamily="2" charset="0"/>
                <a:ea typeface="Roboto Black" panose="02000000000000000000" pitchFamily="2" charset="0"/>
              </a:rPr>
              <a:t>پروژه مشارکت مدنی:</a:t>
            </a:r>
            <a:r>
              <a:rPr lang="en-GB" sz="1600" b="1" dirty="0">
                <a:latin typeface="Roboto Black" panose="02000000000000000000" pitchFamily="2" charset="0"/>
                <a:ea typeface="Roboto Black" panose="02000000000000000000" pitchFamily="2" charset="0"/>
              </a:rPr>
              <a:t> </a:t>
            </a:r>
            <a:r>
              <a:rPr lang="en-US" sz="1600" b="1" dirty="0" err="1">
                <a:latin typeface="Roboto Black" panose="02000000000000000000" pitchFamily="2" charset="0"/>
                <a:ea typeface="Roboto Black" panose="02000000000000000000" pitchFamily="2" charset="0"/>
              </a:rPr>
              <a:t>www.civic-engagement.org</a:t>
            </a:r>
            <a:endParaRPr lang="en-US" sz="1600" b="1" dirty="0">
              <a:latin typeface="Roboto Black" panose="02000000000000000000" pitchFamily="2" charset="0"/>
              <a:ea typeface="Roboto Black" panose="02000000000000000000" pitchFamily="2" charset="0"/>
            </a:endParaRPr>
          </a:p>
          <a:p>
            <a:pPr algn="r"/>
            <a:endParaRPr lang="en-US" sz="1600" b="1"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504591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2491F18-C4AE-600F-0836-286035A29C44}"/>
              </a:ext>
            </a:extLst>
          </p:cNvPr>
          <p:cNvPicPr>
            <a:picLocks noChangeAspect="1"/>
          </p:cNvPicPr>
          <p:nvPr/>
        </p:nvPicPr>
        <p:blipFill>
          <a:blip r:embed="rId2"/>
          <a:srcRect/>
          <a:stretch/>
        </p:blipFill>
        <p:spPr>
          <a:xfrm>
            <a:off x="947738" y="2836068"/>
            <a:ext cx="3866123" cy="1185864"/>
          </a:xfrm>
          <a:prstGeom prst="rect">
            <a:avLst/>
          </a:prstGeom>
        </p:spPr>
      </p:pic>
      <p:sp>
        <p:nvSpPr>
          <p:cNvPr id="7" name="Oval 6">
            <a:extLst>
              <a:ext uri="{FF2B5EF4-FFF2-40B4-BE49-F238E27FC236}">
                <a16:creationId xmlns:a16="http://schemas.microsoft.com/office/drawing/2014/main" id="{D6CA26A1-F3ED-A19A-6C4C-BC35501BDF0D}"/>
              </a:ext>
            </a:extLst>
          </p:cNvPr>
          <p:cNvSpPr/>
          <p:nvPr/>
        </p:nvSpPr>
        <p:spPr>
          <a:xfrm>
            <a:off x="5816600" y="-796925"/>
            <a:ext cx="8451850" cy="84518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7" name="TextBox 7">
            <a:extLst>
              <a:ext uri="{FF2B5EF4-FFF2-40B4-BE49-F238E27FC236}">
                <a16:creationId xmlns:a16="http://schemas.microsoft.com/office/drawing/2014/main" id="{DB387EA3-8B72-6DB6-309B-4C9DC826EEEF}"/>
              </a:ext>
            </a:extLst>
          </p:cNvPr>
          <p:cNvSpPr txBox="1"/>
          <p:nvPr/>
        </p:nvSpPr>
        <p:spPr>
          <a:xfrm>
            <a:off x="-1061291" y="3793172"/>
            <a:ext cx="10335261" cy="1077218"/>
          </a:xfrm>
          <a:prstGeom prst="rect">
            <a:avLst/>
          </a:prstGeom>
        </p:spPr>
        <p:txBody>
          <a:bodyPr wrap="square" lIns="0" tIns="0" rIns="0" bIns="0" rtlCol="0" anchor="t">
            <a:spAutoFit/>
          </a:bodyPr>
          <a:lstStyle/>
          <a:p>
            <a:pPr algn="r"/>
            <a:r>
              <a:rPr lang="en-US" sz="1400" b="1" dirty="0">
                <a:latin typeface="Roboto Mono" pitchFamily="2" charset="0"/>
                <a:ea typeface="Roboto Mono" pitchFamily="2" charset="0"/>
              </a:rPr>
              <a:t>civic-</a:t>
            </a:r>
            <a:r>
              <a:rPr lang="en-US" sz="1400" b="1" dirty="0" err="1">
                <a:latin typeface="Roboto Mono" pitchFamily="2" charset="0"/>
                <a:ea typeface="Roboto Mono" pitchFamily="2" charset="0"/>
              </a:rPr>
              <a:t>engagement.org</a:t>
            </a:r>
            <a:endParaRPr lang="en-US" sz="1400" b="1" dirty="0">
              <a:latin typeface="Roboto Mono" pitchFamily="2" charset="0"/>
              <a:ea typeface="Roboto Mono" pitchFamily="2" charset="0"/>
            </a:endParaRPr>
          </a:p>
          <a:p>
            <a:pPr algn="r"/>
            <a:endParaRPr lang="en-US" sz="1400" b="1" dirty="0">
              <a:latin typeface="Roboto Mono" pitchFamily="2" charset="0"/>
              <a:ea typeface="Roboto Mono" pitchFamily="2" charset="0"/>
            </a:endParaRPr>
          </a:p>
          <a:p>
            <a:pPr algn="r"/>
            <a:endParaRPr lang="en-US" sz="1400" b="1" dirty="0">
              <a:latin typeface="Roboto Mono" pitchFamily="2" charset="0"/>
              <a:ea typeface="Roboto Mono" pitchFamily="2" charset="0"/>
            </a:endParaRPr>
          </a:p>
          <a:p>
            <a:pPr algn="r"/>
            <a:endParaRPr lang="en-US" sz="1400" b="1" dirty="0">
              <a:latin typeface="Roboto Mono" pitchFamily="2" charset="0"/>
              <a:ea typeface="Roboto Mono" pitchFamily="2" charset="0"/>
            </a:endParaRPr>
          </a:p>
          <a:p>
            <a:pPr algn="r"/>
            <a:endParaRPr lang="en-US" sz="1400" b="1" dirty="0">
              <a:latin typeface="Roboto Mono" pitchFamily="2" charset="0"/>
              <a:ea typeface="Roboto Mono" pitchFamily="2" charset="0"/>
            </a:endParaRPr>
          </a:p>
        </p:txBody>
      </p:sp>
      <p:sp>
        <p:nvSpPr>
          <p:cNvPr id="3" name="TextBox 7">
            <a:extLst>
              <a:ext uri="{FF2B5EF4-FFF2-40B4-BE49-F238E27FC236}">
                <a16:creationId xmlns:a16="http://schemas.microsoft.com/office/drawing/2014/main" id="{3000E0AC-B223-5CAA-6E86-36265108449A}"/>
              </a:ext>
            </a:extLst>
          </p:cNvPr>
          <p:cNvSpPr txBox="1"/>
          <p:nvPr/>
        </p:nvSpPr>
        <p:spPr>
          <a:xfrm>
            <a:off x="-1061291" y="2195096"/>
            <a:ext cx="10335261" cy="677108"/>
          </a:xfrm>
          <a:prstGeom prst="rect">
            <a:avLst/>
          </a:prstGeom>
        </p:spPr>
        <p:txBody>
          <a:bodyPr wrap="square" lIns="0" tIns="0" rIns="0" bIns="0" rtlCol="0" anchor="t">
            <a:spAutoFit/>
          </a:bodyPr>
          <a:lstStyle/>
          <a:p>
            <a:pPr algn="r"/>
            <a:r>
              <a:rPr lang="ar-AE" sz="4400" b="1" dirty="0">
                <a:latin typeface="Roboto Mono" pitchFamily="2" charset="0"/>
                <a:ea typeface="Roboto Mono" pitchFamily="2" charset="0"/>
              </a:rPr>
              <a:t>با سپاس از </a:t>
            </a:r>
          </a:p>
        </p:txBody>
      </p:sp>
      <p:sp>
        <p:nvSpPr>
          <p:cNvPr id="4" name="TextBox 7">
            <a:extLst>
              <a:ext uri="{FF2B5EF4-FFF2-40B4-BE49-F238E27FC236}">
                <a16:creationId xmlns:a16="http://schemas.microsoft.com/office/drawing/2014/main" id="{668D2543-F337-ADBD-93B6-35D98E7ACDF9}"/>
              </a:ext>
            </a:extLst>
          </p:cNvPr>
          <p:cNvSpPr txBox="1"/>
          <p:nvPr/>
        </p:nvSpPr>
        <p:spPr>
          <a:xfrm>
            <a:off x="-1061291" y="3253730"/>
            <a:ext cx="10335261" cy="246221"/>
          </a:xfrm>
          <a:prstGeom prst="rect">
            <a:avLst/>
          </a:prstGeom>
        </p:spPr>
        <p:txBody>
          <a:bodyPr wrap="square" lIns="0" tIns="0" rIns="0" bIns="0" rtlCol="0" anchor="t">
            <a:spAutoFit/>
          </a:bodyPr>
          <a:lstStyle/>
          <a:p>
            <a:pPr algn="r"/>
            <a:r>
              <a:rPr lang="ar-AE" sz="1600" dirty="0">
                <a:latin typeface="Roboto Mono Medium" pitchFamily="2" charset="0"/>
                <a:ea typeface="Roboto Mono Medium" pitchFamily="2" charset="0"/>
              </a:rPr>
              <a:t>توجه شما</a:t>
            </a:r>
          </a:p>
        </p:txBody>
      </p:sp>
    </p:spTree>
    <p:extLst>
      <p:ext uri="{BB962C8B-B14F-4D97-AF65-F5344CB8AC3E}">
        <p14:creationId xmlns:p14="http://schemas.microsoft.com/office/powerpoint/2010/main" val="2196319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C54F52-6278-F7AA-6C82-DFC8C6D95AAD}"/>
              </a:ext>
            </a:extLst>
          </p:cNvPr>
          <p:cNvSpPr/>
          <p:nvPr/>
        </p:nvSpPr>
        <p:spPr>
          <a:xfrm>
            <a:off x="-113676" y="-52563"/>
            <a:ext cx="12419351" cy="7457607"/>
          </a:xfrm>
          <a:prstGeom prst="rect">
            <a:avLst/>
          </a:prstGeom>
          <a:solidFill>
            <a:srgbClr val="BD48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r>
              <a:rPr lang="prs-AF" dirty="0"/>
              <a:t>دپدپ</a:t>
            </a:r>
            <a:endParaRPr lang="en-US" dirty="0"/>
          </a:p>
        </p:txBody>
      </p:sp>
      <p:pic>
        <p:nvPicPr>
          <p:cNvPr id="2" name="Picture 4">
            <a:hlinkClick r:id="" action="ppaction://media"/>
            <a:extLst>
              <a:ext uri="{FF2B5EF4-FFF2-40B4-BE49-F238E27FC236}">
                <a16:creationId xmlns:a16="http://schemas.microsoft.com/office/drawing/2014/main" id="{962150DC-9869-ABD7-1F88-6FA501E6ABC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657" r="657"/>
          <a:stretch>
            <a:fillRect/>
          </a:stretch>
        </p:blipFill>
        <p:spPr>
          <a:xfrm>
            <a:off x="892035" y="1011074"/>
            <a:ext cx="10407930" cy="5932520"/>
          </a:xfrm>
          <a:prstGeom prst="rect">
            <a:avLst/>
          </a:prstGeom>
        </p:spPr>
      </p:pic>
      <p:pic>
        <p:nvPicPr>
          <p:cNvPr id="18" name="Picture 17">
            <a:extLst>
              <a:ext uri="{FF2B5EF4-FFF2-40B4-BE49-F238E27FC236}">
                <a16:creationId xmlns:a16="http://schemas.microsoft.com/office/drawing/2014/main" id="{A2491F18-C4AE-600F-0836-286035A29C44}"/>
              </a:ext>
            </a:extLst>
          </p:cNvPr>
          <p:cNvPicPr>
            <a:picLocks noChangeAspect="1"/>
          </p:cNvPicPr>
          <p:nvPr/>
        </p:nvPicPr>
        <p:blipFill>
          <a:blip r:embed="rId6"/>
          <a:srcRect/>
          <a:stretch/>
        </p:blipFill>
        <p:spPr>
          <a:xfrm>
            <a:off x="250371" y="211570"/>
            <a:ext cx="2906486" cy="486274"/>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chemeClr val="bg1"/>
                </a:solidFill>
                <a:latin typeface="Roboto Mono" pitchFamily="2" charset="0"/>
                <a:ea typeface="Roboto Mono" pitchFamily="2" charset="0"/>
              </a:rPr>
              <a:t>در داخل آپارتاید جنسیتی طالبان</a:t>
            </a:r>
          </a:p>
        </p:txBody>
      </p:sp>
    </p:spTree>
    <p:extLst>
      <p:ext uri="{BB962C8B-B14F-4D97-AF65-F5344CB8AC3E}">
        <p14:creationId xmlns:p14="http://schemas.microsoft.com/office/powerpoint/2010/main" val="2891381481"/>
      </p:ext>
    </p:extLst>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10845E8-B52D-7E04-AAAB-A117CD241281}"/>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3" name="Content Placeholder 2">
            <a:extLst>
              <a:ext uri="{FF2B5EF4-FFF2-40B4-BE49-F238E27FC236}">
                <a16:creationId xmlns:a16="http://schemas.microsoft.com/office/drawing/2014/main" id="{3CD79DD7-DDDD-A95A-DD62-E4E3E060DDFE}"/>
              </a:ext>
            </a:extLst>
          </p:cNvPr>
          <p:cNvSpPr>
            <a:spLocks noGrp="1"/>
          </p:cNvSpPr>
          <p:nvPr>
            <p:ph idx="1"/>
          </p:nvPr>
        </p:nvSpPr>
        <p:spPr>
          <a:xfrm>
            <a:off x="947738" y="1952625"/>
            <a:ext cx="9180512" cy="4286865"/>
          </a:xfrm>
        </p:spPr>
        <p:txBody>
          <a:bodyPr>
            <a:normAutofit/>
          </a:bodyPr>
          <a:lstStyle/>
          <a:p>
            <a:pPr marL="0" indent="0" algn="r" rtl="1">
              <a:lnSpc>
                <a:spcPct val="115000"/>
              </a:lnSpc>
              <a:spcAft>
                <a:spcPts val="800"/>
              </a:spcAft>
              <a:buNone/>
            </a:pPr>
            <a:r>
              <a:rPr lang="ps-AF" sz="1600" kern="100" dirty="0">
                <a:effectLst/>
                <a:latin typeface="Aptos" panose="020B0004020202020204" pitchFamily="34" charset="0"/>
                <a:ea typeface="Aptos" panose="020B0004020202020204" pitchFamily="34" charset="0"/>
              </a:rPr>
              <a:t>از آ</a:t>
            </a:r>
            <a:r>
              <a:rPr lang="prs-AF" sz="1600" kern="100" dirty="0">
                <a:effectLst/>
                <a:latin typeface="Aptos" panose="020B0004020202020204" pitchFamily="34" charset="0"/>
                <a:ea typeface="Aptos" panose="020B0004020202020204" pitchFamily="34" charset="0"/>
              </a:rPr>
              <a:t>گست سال ۲۰۲۱،‌  طالبان حقوق و آزادی های دختران و زنان افغانستان را به شکل وسیع محدود ساخته اند. </a:t>
            </a:r>
            <a:endParaRPr lang="en-US" sz="1600" kern="100" dirty="0">
              <a:effectLst/>
              <a:latin typeface="Aptos" panose="020B0004020202020204" pitchFamily="34" charset="0"/>
              <a:ea typeface="Aptos" panose="020B0004020202020204" pitchFamily="34" charset="0"/>
            </a:endParaRPr>
          </a:p>
          <a:p>
            <a:pPr marL="0" indent="0" algn="r" rtl="1">
              <a:lnSpc>
                <a:spcPct val="115000"/>
              </a:lnSpc>
              <a:spcAft>
                <a:spcPts val="800"/>
              </a:spcAft>
              <a:buNone/>
            </a:pPr>
            <a:r>
              <a:rPr lang="prs-AF" sz="1600" kern="100" dirty="0">
                <a:effectLst/>
                <a:latin typeface="Aptos" panose="020B0004020202020204" pitchFamily="34" charset="0"/>
                <a:ea typeface="Aptos" panose="020B0004020202020204" pitchFamily="34" charset="0"/>
              </a:rPr>
              <a:t> منبع این محدودیت ها همان فرمان ها و هدایات رهبران طالبان است که به شکل سیستماتیک آپارتاید جنسیتی/تبعیض جنسیتی را در زندگی روزمره مردم به راه انداخته است. </a:t>
            </a:r>
            <a:endParaRPr lang="prs-AF" sz="1600" kern="100" dirty="0">
              <a:latin typeface="Aptos" panose="020B0004020202020204" pitchFamily="34" charset="0"/>
              <a:ea typeface="Aptos" panose="020B0004020202020204" pitchFamily="34" charset="0"/>
            </a:endParaRPr>
          </a:p>
          <a:p>
            <a:pPr marL="0" indent="0" algn="r" rtl="1">
              <a:lnSpc>
                <a:spcPct val="115000"/>
              </a:lnSpc>
              <a:spcAft>
                <a:spcPts val="800"/>
              </a:spcAft>
              <a:buNone/>
            </a:pPr>
            <a:r>
              <a:rPr lang="prs-AF" sz="1600" kern="100" dirty="0">
                <a:latin typeface="Aptos" panose="020B0004020202020204" pitchFamily="34" charset="0"/>
                <a:ea typeface="Aptos" panose="020B0004020202020204" pitchFamily="34" charset="0"/>
              </a:rPr>
              <a:t>«درون آپارتاید جنسیتی طالبان»، حاصل تلاش های مشترک پروژ مشارکت مدنی </a:t>
            </a:r>
            <a:r>
              <a:rPr lang="en-US" sz="1600" kern="100" dirty="0">
                <a:latin typeface="Aptos" panose="020B0004020202020204" pitchFamily="34" charset="0"/>
                <a:ea typeface="Aptos" panose="020B0004020202020204" pitchFamily="34" charset="0"/>
              </a:rPr>
              <a:t>(CEP)</a:t>
            </a:r>
            <a:r>
              <a:rPr lang="prs-AF" sz="1600" kern="100" dirty="0">
                <a:latin typeface="Aptos" panose="020B0004020202020204" pitchFamily="34" charset="0"/>
                <a:ea typeface="Aptos" panose="020B0004020202020204" pitchFamily="34" charset="0"/>
              </a:rPr>
              <a:t> و شورای اتلانتیک آسیای جنوبی است.</a:t>
            </a:r>
          </a:p>
          <a:p>
            <a:pPr marL="0" indent="0" algn="r" rtl="1">
              <a:lnSpc>
                <a:spcPct val="115000"/>
              </a:lnSpc>
              <a:spcAft>
                <a:spcPts val="800"/>
              </a:spcAft>
              <a:buNone/>
            </a:pPr>
            <a:r>
              <a:rPr lang="prs-AF" sz="1600" kern="100" dirty="0">
                <a:effectLst/>
                <a:latin typeface="Aptos" panose="020B0004020202020204" pitchFamily="34" charset="0"/>
                <a:ea typeface="Aptos" panose="020B0004020202020204" pitchFamily="34" charset="0"/>
              </a:rPr>
              <a:t>این پروژه فرامین طالبان را تحلیل و مستند سازی نموده و تاثیر عمیق این فرامین را بالای زندگی میلیون ها زن و دختر افغان آشکار میکند. </a:t>
            </a:r>
            <a:endParaRPr lang="en-US" sz="1600" kern="100" dirty="0">
              <a:effectLst/>
              <a:latin typeface="Aptos" panose="020B0004020202020204" pitchFamily="34" charset="0"/>
              <a:ea typeface="Aptos" panose="020B0004020202020204" pitchFamily="34" charset="0"/>
            </a:endParaRPr>
          </a:p>
          <a:p>
            <a:pPr marL="0" indent="0" algn="r" rtl="1">
              <a:lnSpc>
                <a:spcPct val="115000"/>
              </a:lnSpc>
              <a:spcAft>
                <a:spcPts val="800"/>
              </a:spcAft>
              <a:buNone/>
            </a:pPr>
            <a:r>
              <a:rPr lang="prs-AF" sz="1600" kern="100" dirty="0">
                <a:effectLst/>
                <a:latin typeface="Aptos" panose="020B0004020202020204" pitchFamily="34" charset="0"/>
                <a:ea typeface="Aptos" panose="020B0004020202020204" pitchFamily="34" charset="0"/>
              </a:rPr>
              <a:t>از طریق این پلتفارم، ما </a:t>
            </a:r>
            <a:r>
              <a:rPr lang="prs-AF" sz="1600" kern="100" dirty="0">
                <a:latin typeface="Aptos" panose="020B0004020202020204" pitchFamily="34" charset="0"/>
                <a:ea typeface="Aptos" panose="020B0004020202020204" pitchFamily="34" charset="0"/>
              </a:rPr>
              <a:t>داستان های از انعطاف پذیری و مقاومت زنان افغان در برابر اپارتاید جنسیتی را که از زبان خودشان روایت میشود، تبارز میدهیم</a:t>
            </a:r>
            <a:r>
              <a:rPr lang="prs-AF" sz="1600" kern="100" dirty="0">
                <a:effectLst/>
                <a:latin typeface="Aptos" panose="020B0004020202020204" pitchFamily="34" charset="0"/>
                <a:ea typeface="Aptos" panose="020B0004020202020204" pitchFamily="34" charset="0"/>
              </a:rPr>
              <a:t>. </a:t>
            </a:r>
            <a:endParaRPr lang="en-US" sz="1600" kern="100" dirty="0">
              <a:effectLst/>
              <a:latin typeface="Aptos" panose="020B0004020202020204" pitchFamily="34" charset="0"/>
              <a:ea typeface="Aptos" panose="020B0004020202020204" pitchFamily="34" charset="0"/>
            </a:endParaRPr>
          </a:p>
        </p:txBody>
      </p:sp>
      <p:sp>
        <p:nvSpPr>
          <p:cNvPr id="7" name="Subtitle 6">
            <a:extLst>
              <a:ext uri="{FF2B5EF4-FFF2-40B4-BE49-F238E27FC236}">
                <a16:creationId xmlns:a16="http://schemas.microsoft.com/office/drawing/2014/main" id="{757A45CB-A6DC-D430-4A93-7E18CED4120B}"/>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ps-AF" sz="1800" b="1" dirty="0"/>
              <a:t>متن ترجمه شد</a:t>
            </a:r>
            <a:r>
              <a:rPr lang="prs-AF" sz="1800" b="1" dirty="0"/>
              <a:t>ه از کلیپ صوتی</a:t>
            </a:r>
            <a:endParaRPr lang="ar-AE" sz="1800" b="1" dirty="0">
              <a:solidFill>
                <a:srgbClr val="333333"/>
              </a:solidFill>
              <a:latin typeface="Roboto Mono" pitchFamily="2" charset="0"/>
              <a:ea typeface="Roboto Mono" pitchFamily="2" charset="0"/>
            </a:endParaRPr>
          </a:p>
        </p:txBody>
      </p:sp>
    </p:spTree>
    <p:extLst>
      <p:ext uri="{BB962C8B-B14F-4D97-AF65-F5344CB8AC3E}">
        <p14:creationId xmlns:p14="http://schemas.microsoft.com/office/powerpoint/2010/main" val="231814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C54072-14B7-6BA6-6D72-967B2DA90B20}"/>
              </a:ext>
            </a:extLst>
          </p:cNvPr>
          <p:cNvSpPr>
            <a:spLocks noGrp="1"/>
          </p:cNvSpPr>
          <p:nvPr>
            <p:ph idx="1"/>
          </p:nvPr>
        </p:nvSpPr>
        <p:spPr>
          <a:xfrm>
            <a:off x="1847850" y="1010317"/>
            <a:ext cx="7885113" cy="4927163"/>
          </a:xfrm>
        </p:spPr>
        <p:txBody>
          <a:bodyPr>
            <a:normAutofit lnSpcReduction="10000"/>
          </a:bodyPr>
          <a:lstStyle/>
          <a:p>
            <a:pPr marL="0" indent="0" algn="r" rtl="1">
              <a:buNone/>
            </a:pPr>
            <a:r>
              <a:rPr lang="prs-AF" sz="1600" kern="100" dirty="0">
                <a:effectLst/>
                <a:latin typeface="Arial" panose="020B0604020202020204" pitchFamily="34" charset="0"/>
                <a:ea typeface="Aptos" panose="020B0004020202020204" pitchFamily="34" charset="0"/>
              </a:rPr>
              <a:t> قبل از اینکه طالبان به قدرت برسند، من در یک مکتب خصوصی سرمعلم بودم. من مسئولیت تعلیم و تربیه پسران و دختران از صنف اول تا صنف نهم را به عهده داشتم. وظیفه دشوار بو</a:t>
            </a:r>
            <a:r>
              <a:rPr lang="ps-AF" sz="1600" kern="100" dirty="0">
                <a:effectLst/>
                <a:latin typeface="Arial" panose="020B0604020202020204" pitchFamily="34" charset="0"/>
                <a:ea typeface="Aptos" panose="020B0004020202020204" pitchFamily="34" charset="0"/>
              </a:rPr>
              <a:t>د</a:t>
            </a:r>
            <a:r>
              <a:rPr lang="prs-AF" sz="1600" kern="100" dirty="0">
                <a:effectLst/>
                <a:latin typeface="Arial" panose="020B0604020202020204" pitchFamily="34" charset="0"/>
                <a:ea typeface="Aptos" panose="020B0004020202020204" pitchFamily="34" charset="0"/>
              </a:rPr>
              <a:t> اما من دوستش داشتم. در ماه های اول که طالبان به قدرت رسیدند من کوشش میکردم که امیدوار باشم؛ به فامیلم میگفتم که همه چیز خوب خواهد شد، شاید طالبان به وقت نیاز داشته باشند تا بتوانند با شرایط عادت کنند، این وضعیت نورمال است. اما هر قانون جدید طالبان مانند تنابی </a:t>
            </a:r>
            <a:r>
              <a:rPr lang="ps-AF" sz="1600" kern="100" dirty="0">
                <a:effectLst/>
                <a:latin typeface="Arial" panose="020B0604020202020204" pitchFamily="34" charset="0"/>
                <a:ea typeface="Aptos" panose="020B0004020202020204" pitchFamily="34" charset="0"/>
              </a:rPr>
              <a:t>به دور زند</a:t>
            </a:r>
            <a:r>
              <a:rPr lang="prs-AF" sz="1600" kern="100" dirty="0">
                <a:effectLst/>
                <a:latin typeface="Arial" panose="020B0604020202020204" pitchFamily="34" charset="0"/>
                <a:ea typeface="Aptos" panose="020B0004020202020204" pitchFamily="34" charset="0"/>
              </a:rPr>
              <a:t>گی مان محکمتر و تنگتر شد. به زنان گفته شد که در خانه باشند بخاطری که جنگجویان طالبان تربیه نشده اند که به زنان احترام بگذارد. زنان باید در هر زمان و مکان روی خود را بپوشانند؛ زنان باید در خانه باشند؛ زنان باید کار نکنند؛ دختران از مکاتب ممنوع شدند؛ حضور و صداهای دختران از کوچه ها محو شد. </a:t>
            </a:r>
          </a:p>
          <a:p>
            <a:pPr marL="0" indent="0" algn="r" rtl="1">
              <a:buNone/>
            </a:pPr>
            <a:endParaRPr lang="prs-AF" sz="1600" kern="100" dirty="0">
              <a:latin typeface="Arial" panose="020B0604020202020204" pitchFamily="34" charset="0"/>
              <a:ea typeface="Aptos" panose="020B0004020202020204" pitchFamily="34" charset="0"/>
            </a:endParaRPr>
          </a:p>
          <a:p>
            <a:pPr marL="0" indent="0" algn="r" rtl="1">
              <a:buNone/>
            </a:pPr>
            <a:r>
              <a:rPr lang="prs-AF" sz="1600" kern="100" dirty="0">
                <a:effectLst/>
                <a:latin typeface="Arial" panose="020B0604020202020204" pitchFamily="34" charset="0"/>
                <a:ea typeface="Aptos" panose="020B0004020202020204" pitchFamily="34" charset="0"/>
              </a:rPr>
              <a:t>وقتیکه در دسمبر سال ۲۰۲۲ فرمان ممنوعیت تحصیل دختران اعلان شد؛ من محصل سال سوم دانشگاه طب بودم. اما آنها تنها دروازه تحصیل را بروی من نبستند؛ بلکه دروازه های آینده را نیز به روی من بستند. در حال حاضر من به جای درس خواندن در خانه زندانی استم؛ من درامد مالی ندارم و از این بدتر که محرم هم ندارم و به این دلیل نمیتوانم به کمک های بشری نیز دسترسی داشته باشم.</a:t>
            </a:r>
          </a:p>
          <a:p>
            <a:pPr marL="0" indent="0" algn="r" rtl="1">
              <a:buNone/>
            </a:pPr>
            <a:endParaRPr lang="prs-AF" sz="1600" kern="100" dirty="0">
              <a:latin typeface="Arial" panose="020B0604020202020204" pitchFamily="34" charset="0"/>
              <a:ea typeface="Aptos" panose="020B0004020202020204" pitchFamily="34" charset="0"/>
            </a:endParaRPr>
          </a:p>
          <a:p>
            <a:pPr marL="0" indent="0" algn="r" rtl="1">
              <a:buNone/>
            </a:pPr>
            <a:r>
              <a:rPr lang="prs-AF" sz="1600" kern="100" dirty="0">
                <a:effectLst/>
                <a:latin typeface="Arial" panose="020B0604020202020204" pitchFamily="34" charset="0"/>
                <a:ea typeface="Aptos" panose="020B0004020202020204" pitchFamily="34" charset="0"/>
              </a:rPr>
              <a:t>سه سال قبل من یک چانس و چالش بزرگ را گرفتم؛‌ خانه و خانواده و شهر خود را ترک کردم و به کابل سفر کردم تا منحیث یک هنرمند به رویاهایم برسم. آنجا یک جامعه هنرمندان را یافتم، اما در سایه رویاها مان ترس و هراس نیز وجود داشت. مذاکرات با طالبان مانند ابرهای سیاهی بود؛ دوستان، خانواده و همه در باره برگشت دوباره آنها صحبت میکردند. ام</a:t>
            </a:r>
            <a:r>
              <a:rPr lang="prs-AF" sz="1600" kern="100" dirty="0">
                <a:latin typeface="Arial" panose="020B0604020202020204" pitchFamily="34" charset="0"/>
                <a:ea typeface="Aptos" panose="020B0004020202020204" pitchFamily="34" charset="0"/>
              </a:rPr>
              <a:t>ا </a:t>
            </a:r>
            <a:r>
              <a:rPr lang="prs-AF" sz="1600" kern="100" dirty="0">
                <a:effectLst/>
                <a:latin typeface="Arial" panose="020B0604020202020204" pitchFamily="34" charset="0"/>
                <a:ea typeface="Aptos" panose="020B0004020202020204" pitchFamily="34" charset="0"/>
              </a:rPr>
              <a:t>در حقیقت ما باور داشتیم که جامعه بین الملل از ما حمایت خواهد کرد و اجازه نخواهد داد تا زحمات ما و حقوق ما هدر برود... من احساس شرمندگی میکنم وقتیکه در باره آن فکر میکنم. ما در افغانستان فرهنگ پر از شعر و موسیقی داریم که در هر زمان، هر مکان با ما است. من در خانواده بزرگ شدم که موسیقی ضربان قلب ما است. در هر محفل و مراسم ما موسیقی و لذت های از موسیقی بود. اما وقتیکه طالبان دوباره قدرت را بدست گرفتند حانواده من نگران وسایل موسیقی ما بودند. آنها همه وسایل موسیقی را جمع نموده و به مکتب بردند که پیانوی من نیز شامل بود. من بخاطر آن یک هفته گریه </a:t>
            </a:r>
            <a:r>
              <a:rPr lang="prs-AF" sz="1600" kern="100" dirty="0">
                <a:latin typeface="Arial" panose="020B0604020202020204" pitchFamily="34" charset="0"/>
                <a:ea typeface="Aptos" panose="020B0004020202020204" pitchFamily="34" charset="0"/>
              </a:rPr>
              <a:t>کردم.</a:t>
            </a:r>
          </a:p>
          <a:p>
            <a:pPr marL="0" indent="0" algn="r" rtl="1">
              <a:buNone/>
            </a:pPr>
            <a:endParaRPr lang="prs-AF" sz="1600" kern="100" dirty="0">
              <a:latin typeface="Arial" panose="020B0604020202020204" pitchFamily="34" charset="0"/>
              <a:ea typeface="Aptos" panose="020B0004020202020204" pitchFamily="34" charset="0"/>
            </a:endParaRPr>
          </a:p>
          <a:p>
            <a:pPr marL="0" indent="0" algn="r" rtl="1">
              <a:buNone/>
            </a:pPr>
            <a:endParaRPr lang="en-US" sz="1600" kern="100" dirty="0">
              <a:effectLst/>
              <a:latin typeface="Arial" panose="020B0604020202020204" pitchFamily="34" charset="0"/>
              <a:ea typeface="Aptos" panose="020B0004020202020204" pitchFamily="34" charset="0"/>
            </a:endParaRPr>
          </a:p>
          <a:p>
            <a:pPr marL="0" indent="0" algn="r" rtl="1">
              <a:buNone/>
            </a:pPr>
            <a:endParaRPr lang="en-US" sz="1600" dirty="0">
              <a:latin typeface="Arial" panose="020B0604020202020204" pitchFamily="34" charset="0"/>
            </a:endParaRPr>
          </a:p>
        </p:txBody>
      </p:sp>
      <p:sp>
        <p:nvSpPr>
          <p:cNvPr id="2" name="Oval 1">
            <a:extLst>
              <a:ext uri="{FF2B5EF4-FFF2-40B4-BE49-F238E27FC236}">
                <a16:creationId xmlns:a16="http://schemas.microsoft.com/office/drawing/2014/main" id="{8583007F-C2B3-0D78-1A18-6A0A3438BA5D}"/>
              </a:ext>
            </a:extLst>
          </p:cNvPr>
          <p:cNvSpPr/>
          <p:nvPr/>
        </p:nvSpPr>
        <p:spPr>
          <a:xfrm>
            <a:off x="9753238" y="1603423"/>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4" name="Oval 3">
            <a:extLst>
              <a:ext uri="{FF2B5EF4-FFF2-40B4-BE49-F238E27FC236}">
                <a16:creationId xmlns:a16="http://schemas.microsoft.com/office/drawing/2014/main" id="{6C5251AF-52C2-5CA4-EC0F-3BB52C60A807}"/>
              </a:ext>
            </a:extLst>
          </p:cNvPr>
          <p:cNvSpPr/>
          <p:nvPr/>
        </p:nvSpPr>
        <p:spPr>
          <a:xfrm>
            <a:off x="9732963" y="3153762"/>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Oval 4">
            <a:extLst>
              <a:ext uri="{FF2B5EF4-FFF2-40B4-BE49-F238E27FC236}">
                <a16:creationId xmlns:a16="http://schemas.microsoft.com/office/drawing/2014/main" id="{0CD3150F-DA00-C718-34D4-EBC4A9FB1A64}"/>
              </a:ext>
            </a:extLst>
          </p:cNvPr>
          <p:cNvSpPr/>
          <p:nvPr/>
        </p:nvSpPr>
        <p:spPr>
          <a:xfrm>
            <a:off x="9732963" y="4867297"/>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Tree>
    <p:extLst>
      <p:ext uri="{BB962C8B-B14F-4D97-AF65-F5344CB8AC3E}">
        <p14:creationId xmlns:p14="http://schemas.microsoft.com/office/powerpoint/2010/main" val="4172615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5A0A4F-7BA3-6FB2-4AFA-27FA16553D3D}"/>
              </a:ext>
            </a:extLst>
          </p:cNvPr>
          <p:cNvSpPr>
            <a:spLocks noGrp="1"/>
          </p:cNvSpPr>
          <p:nvPr>
            <p:ph idx="1"/>
          </p:nvPr>
        </p:nvSpPr>
        <p:spPr>
          <a:xfrm>
            <a:off x="1847850" y="1012723"/>
            <a:ext cx="7894291" cy="5164240"/>
          </a:xfrm>
        </p:spPr>
        <p:txBody>
          <a:bodyPr>
            <a:normAutofit/>
          </a:bodyPr>
          <a:lstStyle/>
          <a:p>
            <a:pPr marL="0" indent="0" algn="r" rtl="1">
              <a:buNone/>
            </a:pPr>
            <a:endParaRPr lang="prs-AF" sz="1600" kern="100" dirty="0">
              <a:effectLst/>
              <a:latin typeface="Aptos" panose="020B0004020202020204" pitchFamily="34" charset="0"/>
              <a:ea typeface="Aptos" panose="020B0004020202020204" pitchFamily="34" charset="0"/>
            </a:endParaRPr>
          </a:p>
          <a:p>
            <a:pPr marL="0" indent="0" algn="r" rtl="1">
              <a:buNone/>
            </a:pPr>
            <a:r>
              <a:rPr lang="prs-AF" sz="1600" kern="100" dirty="0">
                <a:latin typeface="Aptos" panose="020B0004020202020204" pitchFamily="34" charset="0"/>
                <a:ea typeface="Aptos" panose="020B0004020202020204" pitchFamily="34" charset="0"/>
              </a:rPr>
              <a:t> خواهر من لیلا در مقابل این همه محدودیت ها با دوستان خود تظاهرات را راه اندازی میکند. من نمیخواهم او را محدود بسازم اما از نتیجه آن  میترسم، اگر او شناخته شود که تظاهرات میکند، منحیث برادرش قلبم میشکند، اما چه باید کرد؟ من باید او را حمایت کنم؟ آیا به او بگویم که بخاطر حفاظت خانواده خاموش باشد؟ من روز های که لیلا دوباره آزاد باشد را در خواب میبینم؛ روزهای درس بخواند؛ و مکتب را تمام کند؛ و به آرزو های حود برسد؛ و تمام جهان استعداد و درخشش او را ببیند. حالا من پهلوی او ایستاده ام تا برای آزادی وطن مبارزه کنیم.  </a:t>
            </a:r>
          </a:p>
          <a:p>
            <a:pPr marL="0" indent="0" algn="r" rtl="1">
              <a:buNone/>
            </a:pPr>
            <a:r>
              <a:rPr lang="prs-AF" sz="1600" kern="100" dirty="0">
                <a:effectLst/>
                <a:latin typeface="Aptos" panose="020B0004020202020204" pitchFamily="34" charset="0"/>
                <a:ea typeface="Aptos" panose="020B0004020202020204" pitchFamily="34" charset="0"/>
              </a:rPr>
              <a:t> ما هر روز مبارزه میکنیم تا صدای مان شنیده شود و آینده که از ما گرفته شده را دوباره بدست بیاریم. ما زنان چوب سوخت این جنگ ناکام استیم. پدران،‌ برادران، اولادهای ما و شوهران ما کشته شدند تا از طالبان در امان باشیم. اما حالا خود مان نیز نابود شدیم، بخاطریکه کشور دوباره بدست طالبان داده شد. ما هر روز به روش های کوچک و بزرگ میجنگیم، ما نمیخواهیم ساکت بمانیم و نابود شویم. </a:t>
            </a:r>
            <a:endParaRPr lang="prs-AF" sz="1600" kern="100" dirty="0">
              <a:latin typeface="Aptos" panose="020B0004020202020204" pitchFamily="34" charset="0"/>
              <a:ea typeface="Aptos" panose="020B0004020202020204" pitchFamily="34" charset="0"/>
            </a:endParaRPr>
          </a:p>
          <a:p>
            <a:pPr marL="0" indent="0" algn="r" rtl="1">
              <a:buNone/>
            </a:pPr>
            <a:r>
              <a:rPr lang="prs-AF" sz="1600" kern="100" dirty="0">
                <a:effectLst/>
                <a:latin typeface="Aptos" panose="020B0004020202020204" pitchFamily="34" charset="0"/>
                <a:ea typeface="Aptos" panose="020B0004020202020204" pitchFamily="34" charset="0"/>
              </a:rPr>
              <a:t>نام من سوریا است؛ من وجود دارم و کشورم هم چنان!</a:t>
            </a:r>
            <a:endParaRPr lang="en-US" sz="1600" kern="100" dirty="0">
              <a:effectLst/>
              <a:latin typeface="Aptos" panose="020B0004020202020204" pitchFamily="34" charset="0"/>
              <a:ea typeface="Aptos" panose="020B0004020202020204" pitchFamily="34" charset="0"/>
            </a:endParaRPr>
          </a:p>
          <a:p>
            <a:pPr marL="0" marR="0" indent="0" algn="r" rtl="1">
              <a:lnSpc>
                <a:spcPct val="115000"/>
              </a:lnSpc>
              <a:spcAft>
                <a:spcPts val="800"/>
              </a:spcAft>
              <a:buNone/>
            </a:pPr>
            <a:endParaRPr lang="prs-AF" sz="1600" kern="100" dirty="0">
              <a:latin typeface="Aptos" panose="020B0004020202020204" pitchFamily="34" charset="0"/>
              <a:ea typeface="Aptos" panose="020B0004020202020204" pitchFamily="34" charset="0"/>
            </a:endParaRPr>
          </a:p>
          <a:p>
            <a:pPr marL="0" marR="0" indent="0" algn="r" rtl="1">
              <a:lnSpc>
                <a:spcPct val="115000"/>
              </a:lnSpc>
              <a:spcAft>
                <a:spcPts val="800"/>
              </a:spcAft>
              <a:buNone/>
            </a:pPr>
            <a:r>
              <a:rPr lang="prs-AF" sz="1600" kern="100" dirty="0">
                <a:effectLst/>
                <a:latin typeface="Aptos" panose="020B0004020202020204" pitchFamily="34" charset="0"/>
                <a:ea typeface="Aptos" panose="020B0004020202020204" pitchFamily="34" charset="0"/>
              </a:rPr>
              <a:t>-برای معلومات بیشتر در باره احکام طالبان و شنیدن صداهای مردم متاثر شده از احکام طالبان، به ویبسایت </a:t>
            </a:r>
            <a:r>
              <a:rPr lang="en-US" sz="1600" kern="100" dirty="0">
                <a:effectLst/>
                <a:latin typeface="Aptos" panose="020B0004020202020204" pitchFamily="34" charset="0"/>
                <a:ea typeface="Aptos" panose="020B0004020202020204" pitchFamily="34" charset="0"/>
              </a:rPr>
              <a:t>atlanticcouncil.org</a:t>
            </a:r>
            <a:r>
              <a:rPr lang="prs-AF" sz="1600" kern="100" dirty="0">
                <a:effectLst/>
                <a:latin typeface="Aptos" panose="020B0004020202020204" pitchFamily="34" charset="0"/>
                <a:ea typeface="Aptos" panose="020B0004020202020204" pitchFamily="34" charset="0"/>
              </a:rPr>
              <a:t> مراجعه نماید. </a:t>
            </a:r>
            <a:endParaRPr lang="en-US" sz="1600" kern="100" dirty="0">
              <a:effectLst/>
              <a:latin typeface="Aptos" panose="020B0004020202020204" pitchFamily="34" charset="0"/>
              <a:ea typeface="Aptos" panose="020B0004020202020204" pitchFamily="34" charset="0"/>
            </a:endParaRPr>
          </a:p>
          <a:p>
            <a:pPr marL="0" indent="0" algn="r" rtl="1">
              <a:buNone/>
            </a:pPr>
            <a:endParaRPr lang="en-US" sz="1600" dirty="0"/>
          </a:p>
        </p:txBody>
      </p:sp>
      <p:sp>
        <p:nvSpPr>
          <p:cNvPr id="2" name="Oval 1">
            <a:extLst>
              <a:ext uri="{FF2B5EF4-FFF2-40B4-BE49-F238E27FC236}">
                <a16:creationId xmlns:a16="http://schemas.microsoft.com/office/drawing/2014/main" id="{ABC1ADDE-06AB-7943-78CD-B3CE6292F2B9}"/>
              </a:ext>
            </a:extLst>
          </p:cNvPr>
          <p:cNvSpPr/>
          <p:nvPr/>
        </p:nvSpPr>
        <p:spPr>
          <a:xfrm>
            <a:off x="9753238" y="1424626"/>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4" name="Oval 3">
            <a:extLst>
              <a:ext uri="{FF2B5EF4-FFF2-40B4-BE49-F238E27FC236}">
                <a16:creationId xmlns:a16="http://schemas.microsoft.com/office/drawing/2014/main" id="{0FEFD62B-7001-E1E6-1C3B-F76485796DBF}"/>
              </a:ext>
            </a:extLst>
          </p:cNvPr>
          <p:cNvSpPr/>
          <p:nvPr/>
        </p:nvSpPr>
        <p:spPr>
          <a:xfrm>
            <a:off x="9753238" y="2600325"/>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Oval 4">
            <a:extLst>
              <a:ext uri="{FF2B5EF4-FFF2-40B4-BE49-F238E27FC236}">
                <a16:creationId xmlns:a16="http://schemas.microsoft.com/office/drawing/2014/main" id="{F8D3ECE7-3E70-95A5-EDB5-E6A1B567CDFC}"/>
              </a:ext>
            </a:extLst>
          </p:cNvPr>
          <p:cNvSpPr/>
          <p:nvPr/>
        </p:nvSpPr>
        <p:spPr>
          <a:xfrm>
            <a:off x="9753238" y="3629065"/>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Tree>
    <p:extLst>
      <p:ext uri="{BB962C8B-B14F-4D97-AF65-F5344CB8AC3E}">
        <p14:creationId xmlns:p14="http://schemas.microsoft.com/office/powerpoint/2010/main" val="1624624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آپارتاید جنسیتی چیست؟</a:t>
            </a:r>
          </a:p>
        </p:txBody>
      </p:sp>
      <p:sp>
        <p:nvSpPr>
          <p:cNvPr id="17" name="TextBox 7">
            <a:extLst>
              <a:ext uri="{FF2B5EF4-FFF2-40B4-BE49-F238E27FC236}">
                <a16:creationId xmlns:a16="http://schemas.microsoft.com/office/drawing/2014/main" id="{DB387EA3-8B72-6DB6-309B-4C9DC826EEEF}"/>
              </a:ext>
            </a:extLst>
          </p:cNvPr>
          <p:cNvSpPr txBox="1"/>
          <p:nvPr/>
        </p:nvSpPr>
        <p:spPr>
          <a:xfrm>
            <a:off x="1856739" y="2042580"/>
            <a:ext cx="7542093"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آپارتاید جنسیتی زمانی رخ می‌دهد که یک سیستم حکومتی به‌طور عمدی طراحی شده باشد تا به‌طور سیستماتیک یک گروه جنسیتی خاص یا گروه‌های خاص را تحت‌فشار، تبعیض و سرکوب قرار دهد.</a:t>
            </a:r>
          </a:p>
        </p:txBody>
      </p:sp>
      <p:sp>
        <p:nvSpPr>
          <p:cNvPr id="26" name="Oval 25">
            <a:extLst>
              <a:ext uri="{FF2B5EF4-FFF2-40B4-BE49-F238E27FC236}">
                <a16:creationId xmlns:a16="http://schemas.microsoft.com/office/drawing/2014/main" id="{52D95807-1F57-B1F5-9B4B-36C0E7F43107}"/>
              </a:ext>
            </a:extLst>
          </p:cNvPr>
          <p:cNvSpPr/>
          <p:nvPr/>
        </p:nvSpPr>
        <p:spPr>
          <a:xfrm>
            <a:off x="9703203" y="1972773"/>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1" name="TextBox 9">
            <a:extLst>
              <a:ext uri="{FF2B5EF4-FFF2-40B4-BE49-F238E27FC236}">
                <a16:creationId xmlns:a16="http://schemas.microsoft.com/office/drawing/2014/main" id="{30F5AEF2-0698-9554-AB87-5BC0F7AAB480}"/>
              </a:ext>
            </a:extLst>
          </p:cNvPr>
          <p:cNvSpPr txBox="1"/>
          <p:nvPr/>
        </p:nvSpPr>
        <p:spPr>
          <a:xfrm>
            <a:off x="1864234" y="3301402"/>
            <a:ext cx="7542093"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آپارتاید جنسیتی شامل قوانین، مقررات، سیاست‌ها و شیوه‌هایی است که به دنبال نهادینه کردن سیستمی از سلطه بر پایه جنسیت هستند.</a:t>
            </a:r>
          </a:p>
        </p:txBody>
      </p:sp>
      <p:sp>
        <p:nvSpPr>
          <p:cNvPr id="27" name="Oval 26">
            <a:extLst>
              <a:ext uri="{FF2B5EF4-FFF2-40B4-BE49-F238E27FC236}">
                <a16:creationId xmlns:a16="http://schemas.microsoft.com/office/drawing/2014/main" id="{A3A7FA8A-B4EC-8276-3D2F-DC948F74968C}"/>
              </a:ext>
            </a:extLst>
          </p:cNvPr>
          <p:cNvSpPr/>
          <p:nvPr/>
        </p:nvSpPr>
        <p:spPr>
          <a:xfrm>
            <a:off x="9703203" y="323159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3" name="TextBox 10">
            <a:extLst>
              <a:ext uri="{FF2B5EF4-FFF2-40B4-BE49-F238E27FC236}">
                <a16:creationId xmlns:a16="http://schemas.microsoft.com/office/drawing/2014/main" id="{778A22F0-4508-2A16-155C-1F283377BACC}"/>
              </a:ext>
            </a:extLst>
          </p:cNvPr>
          <p:cNvSpPr txBox="1"/>
          <p:nvPr/>
        </p:nvSpPr>
        <p:spPr>
          <a:xfrm>
            <a:off x="1856739" y="4630030"/>
            <a:ext cx="7542093"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آپارتاید جنسیتی هنوز به‌عنوان یک جرم خاص تحت حقوق بین‌الملل شناخته نشده است.</a:t>
            </a:r>
          </a:p>
        </p:txBody>
      </p:sp>
      <p:sp>
        <p:nvSpPr>
          <p:cNvPr id="28" name="Oval 27">
            <a:extLst>
              <a:ext uri="{FF2B5EF4-FFF2-40B4-BE49-F238E27FC236}">
                <a16:creationId xmlns:a16="http://schemas.microsoft.com/office/drawing/2014/main" id="{CA8F66EB-79CB-607E-9CEC-5BB350BFC5A5}"/>
              </a:ext>
            </a:extLst>
          </p:cNvPr>
          <p:cNvSpPr/>
          <p:nvPr/>
        </p:nvSpPr>
        <p:spPr>
          <a:xfrm>
            <a:off x="9703203" y="4437112"/>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Tree>
    <p:extLst>
      <p:ext uri="{BB962C8B-B14F-4D97-AF65-F5344CB8AC3E}">
        <p14:creationId xmlns:p14="http://schemas.microsoft.com/office/powerpoint/2010/main" val="401826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عناصر متمایز آپارتاید جنسیتی</a:t>
            </a:r>
          </a:p>
        </p:txBody>
      </p:sp>
      <p:sp>
        <p:nvSpPr>
          <p:cNvPr id="17" name="TextBox 7">
            <a:extLst>
              <a:ext uri="{FF2B5EF4-FFF2-40B4-BE49-F238E27FC236}">
                <a16:creationId xmlns:a16="http://schemas.microsoft.com/office/drawing/2014/main" id="{DB387EA3-8B72-6DB6-309B-4C9DC826EEEF}"/>
              </a:ext>
            </a:extLst>
          </p:cNvPr>
          <p:cNvSpPr txBox="1"/>
          <p:nvPr/>
        </p:nvSpPr>
        <p:spPr>
          <a:xfrm>
            <a:off x="1856739" y="2165691"/>
            <a:ext cx="7542093" cy="246221"/>
          </a:xfrm>
          <a:prstGeom prst="rect">
            <a:avLst/>
          </a:prstGeom>
        </p:spPr>
        <p:txBody>
          <a:bodyPr wrap="square" lIns="0" tIns="0" rIns="0" bIns="0" rtlCol="0" anchor="t">
            <a:spAutoFit/>
          </a:bodyPr>
          <a:lstStyle/>
          <a:p>
            <a:pPr algn="r"/>
            <a:r>
              <a:rPr lang="ar-AE" sz="1600" dirty="0">
                <a:solidFill>
                  <a:srgbClr val="333333"/>
                </a:solidFill>
                <a:latin typeface="Roboto Black" panose="02000000000000000000" pitchFamily="2" charset="0"/>
                <a:ea typeface="Roboto Black" panose="02000000000000000000" pitchFamily="2" charset="0"/>
              </a:rPr>
              <a:t>زمینه پویا: رژیمی که سرکوب و سلطه سیستماتیک در آن نهادینه شده توسط یک گروه بر گروه‌های دیگر.</a:t>
            </a:r>
          </a:p>
        </p:txBody>
      </p:sp>
      <p:sp>
        <p:nvSpPr>
          <p:cNvPr id="21" name="TextBox 9">
            <a:extLst>
              <a:ext uri="{FF2B5EF4-FFF2-40B4-BE49-F238E27FC236}">
                <a16:creationId xmlns:a16="http://schemas.microsoft.com/office/drawing/2014/main" id="{30F5AEF2-0698-9554-AB87-5BC0F7AAB480}"/>
              </a:ext>
            </a:extLst>
          </p:cNvPr>
          <p:cNvSpPr txBox="1"/>
          <p:nvPr/>
        </p:nvSpPr>
        <p:spPr>
          <a:xfrm>
            <a:off x="1291293" y="3429000"/>
            <a:ext cx="8107539" cy="246221"/>
          </a:xfrm>
          <a:prstGeom prst="rect">
            <a:avLst/>
          </a:prstGeom>
        </p:spPr>
        <p:txBody>
          <a:bodyPr wrap="square" lIns="0" tIns="0" rIns="0" bIns="0" rtlCol="0" anchor="t">
            <a:spAutoFit/>
          </a:bodyPr>
          <a:lstStyle/>
          <a:p>
            <a:pPr algn="r"/>
            <a:r>
              <a:rPr lang="ar-AE" sz="1600" dirty="0">
                <a:solidFill>
                  <a:srgbClr val="333333"/>
                </a:solidFill>
                <a:latin typeface="Roboto Black" panose="02000000000000000000" pitchFamily="2" charset="0"/>
                <a:ea typeface="Roboto Black" panose="02000000000000000000" pitchFamily="2" charset="0"/>
              </a:rPr>
              <a:t>مقصد آن: اراده برای حفظ و تحکیم چنین رژیمی نهادینه‌شده به‌عنوان بخشی از یک سیستم ایدئولوژیک حکومتی.</a:t>
            </a:r>
          </a:p>
        </p:txBody>
      </p:sp>
      <p:sp>
        <p:nvSpPr>
          <p:cNvPr id="23" name="TextBox 10">
            <a:extLst>
              <a:ext uri="{FF2B5EF4-FFF2-40B4-BE49-F238E27FC236}">
                <a16:creationId xmlns:a16="http://schemas.microsoft.com/office/drawing/2014/main" id="{778A22F0-4508-2A16-155C-1F283377BACC}"/>
              </a:ext>
            </a:extLst>
          </p:cNvPr>
          <p:cNvSpPr txBox="1"/>
          <p:nvPr/>
        </p:nvSpPr>
        <p:spPr>
          <a:xfrm>
            <a:off x="1856739" y="4630030"/>
            <a:ext cx="7542093" cy="246221"/>
          </a:xfrm>
          <a:prstGeom prst="rect">
            <a:avLst/>
          </a:prstGeom>
        </p:spPr>
        <p:txBody>
          <a:bodyPr wrap="square" lIns="0" tIns="0" rIns="0" bIns="0" rtlCol="0" anchor="t">
            <a:spAutoFit/>
          </a:bodyPr>
          <a:lstStyle/>
          <a:p>
            <a:pPr algn="r"/>
            <a:r>
              <a:rPr lang="ar-AE" sz="1600" dirty="0">
                <a:solidFill>
                  <a:srgbClr val="333333"/>
                </a:solidFill>
                <a:latin typeface="Roboto Black" panose="02000000000000000000" pitchFamily="2" charset="0"/>
                <a:ea typeface="Roboto Black" panose="02000000000000000000" pitchFamily="2" charset="0"/>
              </a:rPr>
              <a:t>پیامدها: سرکوب کامل که هدف آن نابود کردن هرگونه فرصت برای خودمختاری فردی و پیشرفتِ آزاد است</a:t>
            </a:r>
          </a:p>
        </p:txBody>
      </p:sp>
      <p:sp>
        <p:nvSpPr>
          <p:cNvPr id="14" name="Oval 13">
            <a:extLst>
              <a:ext uri="{FF2B5EF4-FFF2-40B4-BE49-F238E27FC236}">
                <a16:creationId xmlns:a16="http://schemas.microsoft.com/office/drawing/2014/main" id="{1C7DD15B-CD26-A24D-93A0-1927CCF3D754}"/>
              </a:ext>
            </a:extLst>
          </p:cNvPr>
          <p:cNvSpPr/>
          <p:nvPr/>
        </p:nvSpPr>
        <p:spPr>
          <a:xfrm>
            <a:off x="9703203" y="1972773"/>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5" name="Oval 14">
            <a:extLst>
              <a:ext uri="{FF2B5EF4-FFF2-40B4-BE49-F238E27FC236}">
                <a16:creationId xmlns:a16="http://schemas.microsoft.com/office/drawing/2014/main" id="{6044F993-E68E-1643-AD62-F2799F3FB0D4}"/>
              </a:ext>
            </a:extLst>
          </p:cNvPr>
          <p:cNvSpPr/>
          <p:nvPr/>
        </p:nvSpPr>
        <p:spPr>
          <a:xfrm>
            <a:off x="9703203" y="323159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Oval 15">
            <a:extLst>
              <a:ext uri="{FF2B5EF4-FFF2-40B4-BE49-F238E27FC236}">
                <a16:creationId xmlns:a16="http://schemas.microsoft.com/office/drawing/2014/main" id="{8A348C11-B8C3-AA4E-99BE-BD81B43AED8F}"/>
              </a:ext>
            </a:extLst>
          </p:cNvPr>
          <p:cNvSpPr/>
          <p:nvPr/>
        </p:nvSpPr>
        <p:spPr>
          <a:xfrm>
            <a:off x="9703203" y="4437112"/>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Tree>
    <p:extLst>
      <p:ext uri="{BB962C8B-B14F-4D97-AF65-F5344CB8AC3E}">
        <p14:creationId xmlns:p14="http://schemas.microsoft.com/office/powerpoint/2010/main" val="1566066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AE" sz="1800" b="1" dirty="0">
                <a:solidFill>
                  <a:srgbClr val="333333"/>
                </a:solidFill>
                <a:latin typeface="Roboto Mono" pitchFamily="2" charset="0"/>
                <a:ea typeface="Roboto Mono" pitchFamily="2" charset="0"/>
              </a:rPr>
              <a:t>دانستن آپارتاید جنسیتی</a:t>
            </a:r>
          </a:p>
          <a:p>
            <a:pPr algn="r"/>
            <a:r>
              <a:rPr lang="ar-AE" sz="1800" b="1" dirty="0">
                <a:solidFill>
                  <a:srgbClr val="333333"/>
                </a:solidFill>
                <a:latin typeface="Roboto Mono" pitchFamily="2" charset="0"/>
                <a:ea typeface="Roboto Mono" pitchFamily="2" charset="0"/>
              </a:rPr>
              <a:t>پس‌زمینۀ تاریخی:</a:t>
            </a:r>
          </a:p>
          <a:p>
            <a:pPr algn="r"/>
            <a:endParaRPr lang="ar-AE" sz="1800" b="1" dirty="0">
              <a:solidFill>
                <a:srgbClr val="333333"/>
              </a:solidFill>
              <a:latin typeface="Roboto Mono" pitchFamily="2" charset="0"/>
              <a:ea typeface="Roboto Mono" pitchFamily="2" charset="0"/>
            </a:endParaRPr>
          </a:p>
          <a:p>
            <a:pPr algn="r"/>
            <a:endParaRPr lang="en-US" sz="1800" b="1" dirty="0">
              <a:solidFill>
                <a:srgbClr val="333333"/>
              </a:solidFill>
              <a:latin typeface="Roboto Mono" pitchFamily="2" charset="0"/>
              <a:ea typeface="Roboto Mono" pitchFamily="2" charset="0"/>
            </a:endParaRPr>
          </a:p>
        </p:txBody>
      </p:sp>
      <p:sp>
        <p:nvSpPr>
          <p:cNvPr id="17" name="TextBox 7">
            <a:extLst>
              <a:ext uri="{FF2B5EF4-FFF2-40B4-BE49-F238E27FC236}">
                <a16:creationId xmlns:a16="http://schemas.microsoft.com/office/drawing/2014/main" id="{DB387EA3-8B72-6DB6-309B-4C9DC826EEEF}"/>
              </a:ext>
            </a:extLst>
          </p:cNvPr>
          <p:cNvSpPr txBox="1"/>
          <p:nvPr/>
        </p:nvSpPr>
        <p:spPr>
          <a:xfrm>
            <a:off x="1856739" y="2170790"/>
            <a:ext cx="7542093" cy="246221"/>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آپارتاید یک واژه آفریقایی است که جداسازی معنی می‌دهد. </a:t>
            </a:r>
          </a:p>
        </p:txBody>
      </p:sp>
      <p:sp>
        <p:nvSpPr>
          <p:cNvPr id="21" name="TextBox 9">
            <a:extLst>
              <a:ext uri="{FF2B5EF4-FFF2-40B4-BE49-F238E27FC236}">
                <a16:creationId xmlns:a16="http://schemas.microsoft.com/office/drawing/2014/main" id="{30F5AEF2-0698-9554-AB87-5BC0F7AAB480}"/>
              </a:ext>
            </a:extLst>
          </p:cNvPr>
          <p:cNvSpPr txBox="1"/>
          <p:nvPr/>
        </p:nvSpPr>
        <p:spPr>
          <a:xfrm>
            <a:off x="1864234" y="3304903"/>
            <a:ext cx="7542093"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آپارتاید در آفریقای جنوبی دوره‌ای از جداسازی و تبعیض نژادی مورد تایید دولت‌ای بود که از سال ۱۹۴۸ تا اوایل دهه ۱۹۹۰ ادامه داشت.</a:t>
            </a:r>
          </a:p>
        </p:txBody>
      </p:sp>
      <p:sp>
        <p:nvSpPr>
          <p:cNvPr id="23" name="TextBox 10">
            <a:extLst>
              <a:ext uri="{FF2B5EF4-FFF2-40B4-BE49-F238E27FC236}">
                <a16:creationId xmlns:a16="http://schemas.microsoft.com/office/drawing/2014/main" id="{778A22F0-4508-2A16-155C-1F283377BACC}"/>
              </a:ext>
            </a:extLst>
          </p:cNvPr>
          <p:cNvSpPr txBox="1"/>
          <p:nvPr/>
        </p:nvSpPr>
        <p:spPr>
          <a:xfrm>
            <a:off x="1856739" y="4384368"/>
            <a:ext cx="7542093" cy="492443"/>
          </a:xfrm>
          <a:prstGeom prst="rect">
            <a:avLst/>
          </a:prstGeom>
        </p:spPr>
        <p:txBody>
          <a:bodyPr wrap="square" lIns="0" tIns="0" rIns="0" bIns="0" rtlCol="0" anchor="t">
            <a:spAutoFit/>
          </a:bodyPr>
          <a:lstStyle/>
          <a:p>
            <a:pPr algn="r"/>
            <a:r>
              <a:rPr lang="ar-AE" sz="1600" dirty="0">
                <a:solidFill>
                  <a:srgbClr val="333333"/>
                </a:solidFill>
                <a:latin typeface="Roboto" panose="02000000000000000000" pitchFamily="2" charset="0"/>
                <a:ea typeface="Roboto" panose="02000000000000000000" pitchFamily="2" charset="0"/>
              </a:rPr>
              <a:t>افراد سیاه‌پوست به مجموعه‌ای از قوانین، سیاست‌ها و شیوه‌های تبعیض‌آمیز و سرکوب‌گر نژادی دچار شدند که حقوق و آزادی‌های اساسی آنها و فرصت‌های پیشرفت و خودمختاری‌شان را محدود می‌کرد.</a:t>
            </a:r>
          </a:p>
        </p:txBody>
      </p:sp>
      <p:sp>
        <p:nvSpPr>
          <p:cNvPr id="14" name="Oval 13">
            <a:extLst>
              <a:ext uri="{FF2B5EF4-FFF2-40B4-BE49-F238E27FC236}">
                <a16:creationId xmlns:a16="http://schemas.microsoft.com/office/drawing/2014/main" id="{5229B0A0-9472-2B44-9582-C0B31794C5E6}"/>
              </a:ext>
            </a:extLst>
          </p:cNvPr>
          <p:cNvSpPr/>
          <p:nvPr/>
        </p:nvSpPr>
        <p:spPr>
          <a:xfrm>
            <a:off x="9703203" y="1972773"/>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5" name="Oval 14">
            <a:extLst>
              <a:ext uri="{FF2B5EF4-FFF2-40B4-BE49-F238E27FC236}">
                <a16:creationId xmlns:a16="http://schemas.microsoft.com/office/drawing/2014/main" id="{2A6467A1-3250-FF4A-9890-F5882AD02CB5}"/>
              </a:ext>
            </a:extLst>
          </p:cNvPr>
          <p:cNvSpPr/>
          <p:nvPr/>
        </p:nvSpPr>
        <p:spPr>
          <a:xfrm>
            <a:off x="9703203" y="323159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Oval 15">
            <a:extLst>
              <a:ext uri="{FF2B5EF4-FFF2-40B4-BE49-F238E27FC236}">
                <a16:creationId xmlns:a16="http://schemas.microsoft.com/office/drawing/2014/main" id="{B8AF1744-3228-6640-BDBA-6F1FDC9BF99F}"/>
              </a:ext>
            </a:extLst>
          </p:cNvPr>
          <p:cNvSpPr/>
          <p:nvPr/>
        </p:nvSpPr>
        <p:spPr>
          <a:xfrm>
            <a:off x="9703203" y="4437112"/>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Tree>
    <p:extLst>
      <p:ext uri="{BB962C8B-B14F-4D97-AF65-F5344CB8AC3E}">
        <p14:creationId xmlns:p14="http://schemas.microsoft.com/office/powerpoint/2010/main" val="1045006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793</TotalTime>
  <Words>3255</Words>
  <Application>Microsoft Macintosh PowerPoint</Application>
  <PresentationFormat>Widescreen</PresentationFormat>
  <Paragraphs>168</Paragraphs>
  <Slides>29</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vt:lpstr>
      <vt:lpstr>Aptos Display</vt:lpstr>
      <vt:lpstr>Arial</vt:lpstr>
      <vt:lpstr>Public Sans</vt:lpstr>
      <vt:lpstr>Roboto</vt:lpstr>
      <vt:lpstr>Roboto Black</vt:lpstr>
      <vt:lpstr>Roboto Mono</vt:lpstr>
      <vt:lpstr>Roboto Mono Medium</vt:lpstr>
      <vt:lpstr>Office Theme</vt:lpstr>
      <vt:lpstr>به آپارتاید جنسیتی در افغانستان پایان دهید!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 آپارتاید جنسیتی در افغانستان پایان دهید!</dc:title>
  <dc:creator>FORMAT.LDN® Studio</dc:creator>
  <cp:lastModifiedBy>David Jackson</cp:lastModifiedBy>
  <cp:revision>33</cp:revision>
  <dcterms:created xsi:type="dcterms:W3CDTF">2024-07-02T16:07:38Z</dcterms:created>
  <dcterms:modified xsi:type="dcterms:W3CDTF">2025-08-11T09:04:55Z</dcterms:modified>
</cp:coreProperties>
</file>