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9"/>
  </p:notesMasterIdLst>
  <p:sldIdLst>
    <p:sldId id="256" r:id="rId2"/>
    <p:sldId id="257" r:id="rId3"/>
    <p:sldId id="258" r:id="rId4"/>
    <p:sldId id="259" r:id="rId5"/>
    <p:sldId id="261" r:id="rId6"/>
    <p:sldId id="260" r:id="rId7"/>
    <p:sldId id="263" r:id="rId8"/>
    <p:sldId id="264" r:id="rId9"/>
    <p:sldId id="265" r:id="rId10"/>
    <p:sldId id="266" r:id="rId11"/>
    <p:sldId id="267" r:id="rId12"/>
    <p:sldId id="268" r:id="rId13"/>
    <p:sldId id="269"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1F6328-B244-E24D-BE36-43232D80D656}">
          <p14:sldIdLst>
            <p14:sldId id="256"/>
            <p14:sldId id="257"/>
            <p14:sldId id="258"/>
            <p14:sldId id="259"/>
            <p14:sldId id="261"/>
            <p14:sldId id="260"/>
            <p14:sldId id="263"/>
            <p14:sldId id="264"/>
            <p14:sldId id="265"/>
            <p14:sldId id="266"/>
            <p14:sldId id="267"/>
            <p14:sldId id="268"/>
            <p14:sldId id="269"/>
            <p14:sldId id="270"/>
            <p14:sldId id="271"/>
            <p14:sldId id="273"/>
            <p14:sldId id="274"/>
            <p14:sldId id="275"/>
            <p14:sldId id="276"/>
            <p14:sldId id="277"/>
            <p14:sldId id="278"/>
            <p14:sldId id="279"/>
            <p14:sldId id="280"/>
            <p14:sldId id="281"/>
            <p14:sldId id="282"/>
            <p14:sldId id="283"/>
            <p14:sldId id="284"/>
          </p14:sldIdLst>
        </p14:section>
        <p14:section name="ALTS" id="{D50AE498-916C-0C49-BCE4-47A92B119CF7}">
          <p14:sldIdLst/>
        </p14:section>
      </p14:sectionLst>
    </p:ext>
    <p:ext uri="{EFAFB233-063F-42B5-8137-9DF3F51BA10A}">
      <p15:sldGuideLst xmlns:p15="http://schemas.microsoft.com/office/powerpoint/2012/main">
        <p15:guide id="1" orient="horz" pos="1638" userDrawn="1">
          <p15:clr>
            <a:srgbClr val="A4A3A4"/>
          </p15:clr>
        </p15:guide>
        <p15:guide id="2" pos="1164" userDrawn="1">
          <p15:clr>
            <a:srgbClr val="A4A3A4"/>
          </p15:clr>
        </p15:guide>
        <p15:guide id="3" orient="horz" pos="3884" userDrawn="1">
          <p15:clr>
            <a:srgbClr val="A4A3A4"/>
          </p15:clr>
        </p15:guide>
        <p15:guide id="4" pos="597" userDrawn="1">
          <p15:clr>
            <a:srgbClr val="A4A3A4"/>
          </p15:clr>
        </p15:guide>
        <p15:guide id="5" pos="6380" userDrawn="1">
          <p15:clr>
            <a:srgbClr val="A4A3A4"/>
          </p15:clr>
        </p15:guide>
        <p15:guide id="6" orient="horz" pos="1230" userDrawn="1">
          <p15:clr>
            <a:srgbClr val="A4A3A4"/>
          </p15:clr>
        </p15:guide>
        <p15:guide id="7" orient="horz" pos="2024" userDrawn="1">
          <p15:clr>
            <a:srgbClr val="A4A3A4"/>
          </p15:clr>
        </p15:guide>
        <p15:guide id="8" orient="horz" pos="2432" userDrawn="1">
          <p15:clr>
            <a:srgbClr val="A4A3A4"/>
          </p15:clr>
        </p15:guide>
        <p15:guide id="9" orient="horz" pos="2795" userDrawn="1">
          <p15:clr>
            <a:srgbClr val="A4A3A4"/>
          </p15:clr>
        </p15:guide>
        <p15:guide id="10" orient="horz" pos="3203" userDrawn="1">
          <p15:clr>
            <a:srgbClr val="A4A3A4"/>
          </p15:clr>
        </p15:guide>
        <p15:guide id="11" orient="horz" pos="3748" userDrawn="1">
          <p15:clr>
            <a:srgbClr val="A4A3A4"/>
          </p15:clr>
        </p15:guide>
        <p15:guide id="12" pos="39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718"/>
    <a:srgbClr val="BD4848"/>
    <a:srgbClr val="BC4648"/>
    <a:srgbClr val="B33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7"/>
    <p:restoredTop sz="94626"/>
  </p:normalViewPr>
  <p:slideViewPr>
    <p:cSldViewPr snapToGrid="0">
      <p:cViewPr varScale="1">
        <p:scale>
          <a:sx n="121" d="100"/>
          <a:sy n="121" d="100"/>
        </p:scale>
        <p:origin x="1368" y="168"/>
      </p:cViewPr>
      <p:guideLst>
        <p:guide orient="horz" pos="1638"/>
        <p:guide pos="1164"/>
        <p:guide orient="horz" pos="3884"/>
        <p:guide pos="597"/>
        <p:guide pos="6380"/>
        <p:guide orient="horz" pos="1230"/>
        <p:guide orient="horz" pos="2024"/>
        <p:guide orient="horz" pos="2432"/>
        <p:guide orient="horz" pos="2795"/>
        <p:guide orient="horz" pos="3203"/>
        <p:guide orient="horz" pos="3748"/>
        <p:guide pos="397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E1CAD-556B-C443-9844-08651087437F}" type="datetimeFigureOut">
              <a:rPr lang="en-US" smtClean="0"/>
              <a:t>3/25/25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E9B37-E1C7-C14E-A908-BFA86DD7D70D}" type="slidenum">
              <a:rPr lang="en-US" smtClean="0"/>
              <a:t>‹#›</a:t>
            </a:fld>
            <a:endParaRPr lang="en-US"/>
          </a:p>
        </p:txBody>
      </p:sp>
    </p:spTree>
    <p:extLst>
      <p:ext uri="{BB962C8B-B14F-4D97-AF65-F5344CB8AC3E}">
        <p14:creationId xmlns:p14="http://schemas.microsoft.com/office/powerpoint/2010/main" val="3535036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E9B37-E1C7-C14E-A908-BFA86DD7D70D}" type="slidenum">
              <a:rPr lang="en-US" smtClean="0"/>
              <a:t>3</a:t>
            </a:fld>
            <a:endParaRPr lang="en-US"/>
          </a:p>
        </p:txBody>
      </p:sp>
    </p:spTree>
    <p:extLst>
      <p:ext uri="{BB962C8B-B14F-4D97-AF65-F5344CB8AC3E}">
        <p14:creationId xmlns:p14="http://schemas.microsoft.com/office/powerpoint/2010/main" val="160346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AB41-1CD8-7FFA-B00F-A175AB52C87D}"/>
              </a:ext>
            </a:extLst>
          </p:cNvPr>
          <p:cNvSpPr>
            <a:spLocks noGrp="1"/>
          </p:cNvSpPr>
          <p:nvPr>
            <p:ph type="ctrTitle"/>
          </p:nvPr>
        </p:nvSpPr>
        <p:spPr>
          <a:xfrm>
            <a:off x="1524000" y="1122363"/>
            <a:ext cx="9144000" cy="2387600"/>
          </a:xfrm>
        </p:spPr>
        <p:txBody>
          <a:bodyPr anchor="b"/>
          <a:lstStyle>
            <a:lvl1pPr algn="l">
              <a:defRPr sz="6000" b="1" i="0">
                <a:latin typeface="Roboto Mono" pitchFamily="2" charset="0"/>
                <a:ea typeface="Roboto Mono" pitchFamily="2"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051F50F-7D2B-8F47-27D9-B90946027F3E}"/>
              </a:ext>
            </a:extLst>
          </p:cNvPr>
          <p:cNvSpPr>
            <a:spLocks noGrp="1"/>
          </p:cNvSpPr>
          <p:nvPr>
            <p:ph type="subTitle" idx="1"/>
          </p:nvPr>
        </p:nvSpPr>
        <p:spPr>
          <a:xfrm>
            <a:off x="1524000" y="3602038"/>
            <a:ext cx="9144000" cy="1655762"/>
          </a:xfrm>
        </p:spPr>
        <p:txBody>
          <a:bodyPr/>
          <a:lstStyle>
            <a:lvl1pPr marL="0" indent="0" algn="l">
              <a:buNone/>
              <a:defRPr sz="2400" b="0" i="0">
                <a:latin typeface="Roboto Mono" pitchFamily="2" charset="0"/>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A81277FD-004B-8CFD-D245-A5EC7003BF37}"/>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5" name="Footer Placeholder 4">
            <a:extLst>
              <a:ext uri="{FF2B5EF4-FFF2-40B4-BE49-F238E27FC236}">
                <a16:creationId xmlns:a16="http://schemas.microsoft.com/office/drawing/2014/main" id="{6A66B8C9-4D08-1078-30E3-1B2CF9D6F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0C48C-7E55-1D21-BA31-7CE1F244DEC0}"/>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814376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0E5F-6F72-CF39-B21A-B3ABEAAC95B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5C1EB43-DD29-62BE-BE23-5D92CEDDE3C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967F44-46EE-F880-B9F8-441F4B786D5B}"/>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5" name="Footer Placeholder 4">
            <a:extLst>
              <a:ext uri="{FF2B5EF4-FFF2-40B4-BE49-F238E27FC236}">
                <a16:creationId xmlns:a16="http://schemas.microsoft.com/office/drawing/2014/main" id="{60C512EA-F6EA-CD4A-4702-247FD3641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138E1-7783-C233-5431-2F3C59647852}"/>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321377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5A686-BDE0-937E-CE10-3A3D094118C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C1E8B06-9A96-C3C2-4900-53724A3AC5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B5E9F1-248F-5D14-EB81-8BDAF2A9C47D}"/>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5" name="Footer Placeholder 4">
            <a:extLst>
              <a:ext uri="{FF2B5EF4-FFF2-40B4-BE49-F238E27FC236}">
                <a16:creationId xmlns:a16="http://schemas.microsoft.com/office/drawing/2014/main" id="{9A9667E6-873C-42F8-3241-6597694F0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C6C6F-7001-EF0C-7A1D-57722D6D737A}"/>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184101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78B28-3191-A46C-BF59-67CD9044089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3373CA-6B7E-17DF-F01A-149D2AAA45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65C90C-2797-9D9D-4341-76FBF9445E3D}"/>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5" name="Footer Placeholder 4">
            <a:extLst>
              <a:ext uri="{FF2B5EF4-FFF2-40B4-BE49-F238E27FC236}">
                <a16:creationId xmlns:a16="http://schemas.microsoft.com/office/drawing/2014/main" id="{7B8EF206-61EB-F7D2-1688-B2D698C06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613F30-CD8A-EFC9-3482-564416B8D28F}"/>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301626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3B37-58CC-FA7F-E57B-E6511CE1991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25DD6F-D3CC-2095-A2A9-4ABDA9C5BB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7B6FC5-6FE5-877F-8BF5-31AE1D95F13A}"/>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5" name="Footer Placeholder 4">
            <a:extLst>
              <a:ext uri="{FF2B5EF4-FFF2-40B4-BE49-F238E27FC236}">
                <a16:creationId xmlns:a16="http://schemas.microsoft.com/office/drawing/2014/main" id="{9FB247D2-898B-E535-7FFC-622F07E3A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0E6F0-DED2-7278-F0F9-6B2E3B407714}"/>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18774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9124-0837-08F8-E92B-8B9E8A4694B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475953-5605-F0A7-CB77-C8F1CD501A9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476AD8-CE6E-8F3F-0C67-2D013133CBA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E42E5FC-CA0E-014B-B464-D587E4060506}"/>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6" name="Footer Placeholder 5">
            <a:extLst>
              <a:ext uri="{FF2B5EF4-FFF2-40B4-BE49-F238E27FC236}">
                <a16:creationId xmlns:a16="http://schemas.microsoft.com/office/drawing/2014/main" id="{D2CCEB8E-E979-A415-D623-1BE63AA7C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62E25-8B11-1115-4D06-492E85647141}"/>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179215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6DC4-6124-19C4-4EE9-C1375FB105B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972FD5-99CB-1D28-71A0-8F09365F27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A7181-2E2F-C150-236E-956E3A9FEA5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C6AE13-6697-72FC-016A-63B6D3852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B74E2F-AAF2-2979-427B-20F50FDFBE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908555B-A611-D87E-8081-8AF42EC358C4}"/>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8" name="Footer Placeholder 7">
            <a:extLst>
              <a:ext uri="{FF2B5EF4-FFF2-40B4-BE49-F238E27FC236}">
                <a16:creationId xmlns:a16="http://schemas.microsoft.com/office/drawing/2014/main" id="{5B05F8ED-3213-18CE-476E-081884908C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FACB94-932E-95BC-6DB8-C2AD2E38AD67}"/>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3707191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1833-4043-758A-FB78-76A1723C97C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E2B623E-7C82-BA2A-702A-6E4D2CB9CBC6}"/>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4" name="Footer Placeholder 3">
            <a:extLst>
              <a:ext uri="{FF2B5EF4-FFF2-40B4-BE49-F238E27FC236}">
                <a16:creationId xmlns:a16="http://schemas.microsoft.com/office/drawing/2014/main" id="{8E8BCE26-DAA5-B6D7-C0D5-E86D1AA2C4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82613B-5C99-BEA3-67A4-47F5064C556F}"/>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2707841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3CFCF-6E0D-A447-FB7F-0B392244F27F}"/>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3" name="Footer Placeholder 2">
            <a:extLst>
              <a:ext uri="{FF2B5EF4-FFF2-40B4-BE49-F238E27FC236}">
                <a16:creationId xmlns:a16="http://schemas.microsoft.com/office/drawing/2014/main" id="{A97B1527-36D7-803D-39ED-DD44D9EE03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C4021-A219-6FA0-6FC1-E3575FD3850F}"/>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837730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8B91-84FF-E3E9-48FE-DF90370FBB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EE38FA-0111-1E77-248E-8F383FF300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2EC5EBD-5397-6CA3-A47C-ED2AA7066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568F46-4626-4750-C6C4-2B54859A1A27}"/>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6" name="Footer Placeholder 5">
            <a:extLst>
              <a:ext uri="{FF2B5EF4-FFF2-40B4-BE49-F238E27FC236}">
                <a16:creationId xmlns:a16="http://schemas.microsoft.com/office/drawing/2014/main" id="{ED5D4514-8D9B-FD23-C18C-506B8FE22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BBA1CB-0443-683B-0763-AD9454F9254F}"/>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372750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1A93A-73FB-8F25-DC9A-A1FF06EF64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DFAE359-4567-40EA-8B30-0E3B0B7F3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B73680-B4E6-E43B-716A-AF2B8D033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009E28-D470-5556-8BE3-47043CC28E3A}"/>
              </a:ext>
            </a:extLst>
          </p:cNvPr>
          <p:cNvSpPr>
            <a:spLocks noGrp="1"/>
          </p:cNvSpPr>
          <p:nvPr>
            <p:ph type="dt" sz="half" idx="10"/>
          </p:nvPr>
        </p:nvSpPr>
        <p:spPr/>
        <p:txBody>
          <a:bodyPr/>
          <a:lstStyle/>
          <a:p>
            <a:fld id="{7A890143-DAC4-F548-B43D-970387E6BE77}" type="datetimeFigureOut">
              <a:rPr lang="en-US" smtClean="0"/>
              <a:t>3/25/25</a:t>
            </a:fld>
            <a:endParaRPr lang="en-US"/>
          </a:p>
        </p:txBody>
      </p:sp>
      <p:sp>
        <p:nvSpPr>
          <p:cNvPr id="6" name="Footer Placeholder 5">
            <a:extLst>
              <a:ext uri="{FF2B5EF4-FFF2-40B4-BE49-F238E27FC236}">
                <a16:creationId xmlns:a16="http://schemas.microsoft.com/office/drawing/2014/main" id="{DFF1909E-F42D-6EA6-7D8E-015302BAA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F9D99-28EE-ED32-A1F6-F6121719026E}"/>
              </a:ext>
            </a:extLst>
          </p:cNvPr>
          <p:cNvSpPr>
            <a:spLocks noGrp="1"/>
          </p:cNvSpPr>
          <p:nvPr>
            <p:ph type="sldNum" sz="quarter" idx="12"/>
          </p:nvPr>
        </p:nvSpPr>
        <p:spPr/>
        <p:txBody>
          <a:bodyPr/>
          <a:lstStyle/>
          <a:p>
            <a:fld id="{338937D0-4804-964E-834B-291192334A78}" type="slidenum">
              <a:rPr lang="en-US" smtClean="0"/>
              <a:t>‹#›</a:t>
            </a:fld>
            <a:endParaRPr lang="en-US"/>
          </a:p>
        </p:txBody>
      </p:sp>
    </p:spTree>
    <p:extLst>
      <p:ext uri="{BB962C8B-B14F-4D97-AF65-F5344CB8AC3E}">
        <p14:creationId xmlns:p14="http://schemas.microsoft.com/office/powerpoint/2010/main" val="1584702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0A098-9913-1BA8-0585-12B8653005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B583A97-C1BE-C038-98F6-FB4AAE900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D3264A-B82F-A877-30B7-69C99E7DD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890143-DAC4-F548-B43D-970387E6BE77}" type="datetimeFigureOut">
              <a:rPr lang="en-US" smtClean="0"/>
              <a:t>3/25/25</a:t>
            </a:fld>
            <a:endParaRPr lang="en-US"/>
          </a:p>
        </p:txBody>
      </p:sp>
      <p:sp>
        <p:nvSpPr>
          <p:cNvPr id="5" name="Footer Placeholder 4">
            <a:extLst>
              <a:ext uri="{FF2B5EF4-FFF2-40B4-BE49-F238E27FC236}">
                <a16:creationId xmlns:a16="http://schemas.microsoft.com/office/drawing/2014/main" id="{A4448D2C-AED4-45F5-1F65-46ADDB470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21154C-394B-EB67-AC88-EEEA034B8C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8937D0-4804-964E-834B-291192334A78}" type="slidenum">
              <a:rPr lang="en-US" smtClean="0"/>
              <a:t>‹#›</a:t>
            </a:fld>
            <a:endParaRPr lang="en-US"/>
          </a:p>
        </p:txBody>
      </p:sp>
    </p:spTree>
    <p:extLst>
      <p:ext uri="{BB962C8B-B14F-4D97-AF65-F5344CB8AC3E}">
        <p14:creationId xmlns:p14="http://schemas.microsoft.com/office/powerpoint/2010/main" val="40688608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endgenderapartheid.today/"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endgenderapartheid.today/"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www.civic-engagement.org/" TargetMode="External"/><Relationship Id="rId3" Type="http://schemas.openxmlformats.org/officeDocument/2006/relationships/hyperlink" Target="https://endgenderapartheid.today/" TargetMode="External"/><Relationship Id="rId7" Type="http://schemas.openxmlformats.org/officeDocument/2006/relationships/hyperlink" Target="https://www.atlanticcouncil.org/in-depth-research-reports/report/inside-afghanistans-gender-apartheid-listen-as-women-reveal-the-impact-of-the-talibans-oppressive-decrees/"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globaljusticecenter.net/files/20230727_CAHtreaty_Factsheet_updated.pdf" TargetMode="External"/><Relationship Id="rId5" Type="http://schemas.openxmlformats.org/officeDocument/2006/relationships/hyperlink" Target="https://shorturl.at/Ht06N" TargetMode="External"/><Relationship Id="rId4" Type="http://schemas.openxmlformats.org/officeDocument/2006/relationships/hyperlink" Target="https://shorturl.at/JaoI8"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descr="A close-up of a logo&#10;&#10;Description automatically generated">
            <a:extLst>
              <a:ext uri="{FF2B5EF4-FFF2-40B4-BE49-F238E27FC236}">
                <a16:creationId xmlns:a16="http://schemas.microsoft.com/office/drawing/2014/main" id="{5729AA7D-C43E-A46B-2D6B-0DDFAAF29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1909" y="5680391"/>
            <a:ext cx="2680121" cy="715744"/>
          </a:xfrm>
          <a:prstGeom prst="rect">
            <a:avLst/>
          </a:prstGeom>
        </p:spPr>
      </p:pic>
      <p:sp>
        <p:nvSpPr>
          <p:cNvPr id="8" name="Oval 7">
            <a:extLst>
              <a:ext uri="{FF2B5EF4-FFF2-40B4-BE49-F238E27FC236}">
                <a16:creationId xmlns:a16="http://schemas.microsoft.com/office/drawing/2014/main" id="{6BF951F0-F15D-41D8-F106-49AF3B7D7BB5}"/>
              </a:ext>
            </a:extLst>
          </p:cNvPr>
          <p:cNvSpPr/>
          <p:nvPr/>
        </p:nvSpPr>
        <p:spPr>
          <a:xfrm>
            <a:off x="250371" y="1110344"/>
            <a:ext cx="5225142" cy="522514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a:extLst>
              <a:ext uri="{FF2B5EF4-FFF2-40B4-BE49-F238E27FC236}">
                <a16:creationId xmlns:a16="http://schemas.microsoft.com/office/drawing/2014/main" id="{CAFAAA71-6248-00E4-6F8C-0849F473F91D}"/>
              </a:ext>
            </a:extLst>
          </p:cNvPr>
          <p:cNvSpPr>
            <a:spLocks noGrp="1"/>
          </p:cNvSpPr>
          <p:nvPr>
            <p:ph type="ctrTitle"/>
          </p:nvPr>
        </p:nvSpPr>
        <p:spPr>
          <a:xfrm>
            <a:off x="2394858" y="2036763"/>
            <a:ext cx="9144000" cy="2387600"/>
          </a:xfrm>
        </p:spPr>
        <p:txBody>
          <a:bodyPr>
            <a:normAutofit/>
          </a:bodyPr>
          <a:lstStyle/>
          <a:p>
            <a:pPr algn="l"/>
            <a:r>
              <a:rPr lang="en-US" sz="3600" b="1" dirty="0">
                <a:solidFill>
                  <a:srgbClr val="333333"/>
                </a:solidFill>
                <a:latin typeface="Roboto Mono" pitchFamily="2" charset="0"/>
                <a:ea typeface="Roboto Mono" pitchFamily="2" charset="0"/>
              </a:rPr>
              <a:t>Strategizing to End Gender Apartheid in Afghanistan</a:t>
            </a:r>
            <a:br>
              <a:rPr lang="en-US" sz="3600" b="1" dirty="0">
                <a:solidFill>
                  <a:srgbClr val="333333"/>
                </a:solidFill>
                <a:latin typeface="Roboto Mono" pitchFamily="2" charset="0"/>
                <a:ea typeface="Roboto Mono" pitchFamily="2" charset="0"/>
              </a:rPr>
            </a:br>
            <a:endParaRPr lang="en-US" sz="3600" b="1" dirty="0">
              <a:latin typeface="Roboto Mono" pitchFamily="2" charset="0"/>
              <a:ea typeface="Roboto Mono" pitchFamily="2" charset="0"/>
            </a:endParaRPr>
          </a:p>
        </p:txBody>
      </p:sp>
      <p:sp>
        <p:nvSpPr>
          <p:cNvPr id="7" name="Subtitle 6">
            <a:extLst>
              <a:ext uri="{FF2B5EF4-FFF2-40B4-BE49-F238E27FC236}">
                <a16:creationId xmlns:a16="http://schemas.microsoft.com/office/drawing/2014/main" id="{236924EC-EB92-C6FB-AFF4-96B54C49EF98}"/>
              </a:ext>
            </a:extLst>
          </p:cNvPr>
          <p:cNvSpPr>
            <a:spLocks noGrp="1"/>
          </p:cNvSpPr>
          <p:nvPr>
            <p:ph type="subTitle" idx="1"/>
          </p:nvPr>
        </p:nvSpPr>
        <p:spPr>
          <a:xfrm>
            <a:off x="2394858" y="5735637"/>
            <a:ext cx="9144000" cy="1655762"/>
          </a:xfrm>
        </p:spPr>
        <p:txBody>
          <a:bodyPr>
            <a:normAutofit/>
          </a:bodyPr>
          <a:lstStyle/>
          <a:p>
            <a:pPr algn="l"/>
            <a:r>
              <a:rPr lang="en-US" sz="1100" dirty="0">
                <a:solidFill>
                  <a:srgbClr val="333333"/>
                </a:solidFill>
                <a:latin typeface="Roboto Mono Medium" pitchFamily="2" charset="0"/>
                <a:ea typeface="Roboto Mono Medium" pitchFamily="2" charset="0"/>
              </a:rPr>
              <a:t>With the support of:</a:t>
            </a:r>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3"/>
          <a:stretch>
            <a:fillRect/>
          </a:stretch>
        </p:blipFill>
        <p:spPr>
          <a:xfrm>
            <a:off x="250371" y="211570"/>
            <a:ext cx="2906486" cy="486275"/>
          </a:xfrm>
          <a:prstGeom prst="rect">
            <a:avLst/>
          </a:prstGeom>
        </p:spPr>
      </p:pic>
      <p:pic>
        <p:nvPicPr>
          <p:cNvPr id="26" name="Picture 25">
            <a:extLst>
              <a:ext uri="{FF2B5EF4-FFF2-40B4-BE49-F238E27FC236}">
                <a16:creationId xmlns:a16="http://schemas.microsoft.com/office/drawing/2014/main" id="{2611A914-EC5A-00EB-E95D-DBD7D7DC0DCF}"/>
              </a:ext>
            </a:extLst>
          </p:cNvPr>
          <p:cNvPicPr>
            <a:picLocks noChangeAspect="1"/>
          </p:cNvPicPr>
          <p:nvPr/>
        </p:nvPicPr>
        <p:blipFill>
          <a:blip r:embed="rId4"/>
          <a:stretch>
            <a:fillRect/>
          </a:stretch>
        </p:blipFill>
        <p:spPr>
          <a:xfrm>
            <a:off x="7620000" y="5545780"/>
            <a:ext cx="1586384" cy="892341"/>
          </a:xfrm>
          <a:prstGeom prst="rect">
            <a:avLst/>
          </a:prstGeom>
        </p:spPr>
      </p:pic>
      <p:pic>
        <p:nvPicPr>
          <p:cNvPr id="29" name="Picture 28">
            <a:extLst>
              <a:ext uri="{FF2B5EF4-FFF2-40B4-BE49-F238E27FC236}">
                <a16:creationId xmlns:a16="http://schemas.microsoft.com/office/drawing/2014/main" id="{B6BB5380-5CE4-F16F-460D-78B45D455669}"/>
              </a:ext>
            </a:extLst>
          </p:cNvPr>
          <p:cNvPicPr>
            <a:picLocks noChangeAspect="1"/>
          </p:cNvPicPr>
          <p:nvPr/>
        </p:nvPicPr>
        <p:blipFill>
          <a:blip r:embed="rId5"/>
          <a:stretch>
            <a:fillRect/>
          </a:stretch>
        </p:blipFill>
        <p:spPr>
          <a:xfrm>
            <a:off x="9576315" y="5813094"/>
            <a:ext cx="975049" cy="355893"/>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8451143" y="353393"/>
            <a:ext cx="3490486"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A Call to </a:t>
            </a:r>
            <a:r>
              <a:rPr lang="en-US" sz="1800" b="1" dirty="0">
                <a:solidFill>
                  <a:srgbClr val="FED718"/>
                </a:solidFill>
                <a:latin typeface="Roboto Mono" pitchFamily="2" charset="0"/>
                <a:ea typeface="Roboto Mono" pitchFamily="2" charset="0"/>
              </a:rPr>
              <a:t>Action</a:t>
            </a:r>
          </a:p>
        </p:txBody>
      </p:sp>
    </p:spTree>
    <p:extLst>
      <p:ext uri="{BB962C8B-B14F-4D97-AF65-F5344CB8AC3E}">
        <p14:creationId xmlns:p14="http://schemas.microsoft.com/office/powerpoint/2010/main" val="767135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The Taliban’s Gender Apartheid Regime</a:t>
            </a:r>
          </a:p>
        </p:txBody>
      </p:sp>
      <p:sp>
        <p:nvSpPr>
          <p:cNvPr id="17" name="TextBox 7">
            <a:extLst>
              <a:ext uri="{FF2B5EF4-FFF2-40B4-BE49-F238E27FC236}">
                <a16:creationId xmlns:a16="http://schemas.microsoft.com/office/drawing/2014/main" id="{DB387EA3-8B72-6DB6-309B-4C9DC826EEEF}"/>
              </a:ext>
            </a:extLst>
          </p:cNvPr>
          <p:cNvSpPr txBox="1"/>
          <p:nvPr/>
        </p:nvSpPr>
        <p:spPr>
          <a:xfrm>
            <a:off x="1856739" y="2354104"/>
            <a:ext cx="7542093"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The Taliban have issued 140 decrees, out of which 85 of them specifically aimed at curtailing women's rights - it's more than all other decrees targeting other sectors </a:t>
            </a:r>
            <a:endParaRPr lang="en-US" sz="1600" dirty="0">
              <a:solidFill>
                <a:srgbClr val="333333"/>
              </a:solidFill>
              <a:latin typeface="Roboto Black" panose="02000000000000000000" pitchFamily="2" charset="0"/>
              <a:ea typeface="Roboto Black" panose="02000000000000000000" pitchFamily="2" charset="0"/>
            </a:endParaRPr>
          </a:p>
        </p:txBody>
      </p:sp>
      <p:sp>
        <p:nvSpPr>
          <p:cNvPr id="26" name="Oval 25">
            <a:extLst>
              <a:ext uri="{FF2B5EF4-FFF2-40B4-BE49-F238E27FC236}">
                <a16:creationId xmlns:a16="http://schemas.microsoft.com/office/drawing/2014/main" id="{52D95807-1F57-B1F5-9B4B-36C0E7F43107}"/>
              </a:ext>
            </a:extLst>
          </p:cNvPr>
          <p:cNvSpPr>
            <a:spLocks/>
          </p:cNvSpPr>
          <p:nvPr/>
        </p:nvSpPr>
        <p:spPr>
          <a:xfrm>
            <a:off x="956900" y="2284296"/>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1" name="TextBox 9">
            <a:extLst>
              <a:ext uri="{FF2B5EF4-FFF2-40B4-BE49-F238E27FC236}">
                <a16:creationId xmlns:a16="http://schemas.microsoft.com/office/drawing/2014/main" id="{30F5AEF2-0698-9554-AB87-5BC0F7AAB480}"/>
              </a:ext>
            </a:extLst>
          </p:cNvPr>
          <p:cNvSpPr txBox="1"/>
          <p:nvPr/>
        </p:nvSpPr>
        <p:spPr>
          <a:xfrm>
            <a:off x="1864234" y="3606575"/>
            <a:ext cx="7542093"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The Taliban systematically dismantled all existing mechanisms, laws, policies and institutions designed to eliminate violence and harassment against women. </a:t>
            </a:r>
          </a:p>
        </p:txBody>
      </p:sp>
      <p:sp>
        <p:nvSpPr>
          <p:cNvPr id="27" name="Oval 26">
            <a:extLst>
              <a:ext uri="{FF2B5EF4-FFF2-40B4-BE49-F238E27FC236}">
                <a16:creationId xmlns:a16="http://schemas.microsoft.com/office/drawing/2014/main" id="{A3A7FA8A-B4EC-8276-3D2F-DC948F74968C}"/>
              </a:ext>
            </a:extLst>
          </p:cNvPr>
          <p:cNvSpPr>
            <a:spLocks/>
          </p:cNvSpPr>
          <p:nvPr/>
        </p:nvSpPr>
        <p:spPr>
          <a:xfrm>
            <a:off x="956900" y="3536767"/>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3" name="TextBox 10">
            <a:extLst>
              <a:ext uri="{FF2B5EF4-FFF2-40B4-BE49-F238E27FC236}">
                <a16:creationId xmlns:a16="http://schemas.microsoft.com/office/drawing/2014/main" id="{778A22F0-4508-2A16-155C-1F283377BACC}"/>
              </a:ext>
            </a:extLst>
          </p:cNvPr>
          <p:cNvSpPr txBox="1"/>
          <p:nvPr/>
        </p:nvSpPr>
        <p:spPr>
          <a:xfrm>
            <a:off x="1856739" y="4937708"/>
            <a:ext cx="7542093" cy="246221"/>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Women are left without any means of access to justice</a:t>
            </a:r>
          </a:p>
        </p:txBody>
      </p:sp>
      <p:sp>
        <p:nvSpPr>
          <p:cNvPr id="28" name="Oval 27">
            <a:extLst>
              <a:ext uri="{FF2B5EF4-FFF2-40B4-BE49-F238E27FC236}">
                <a16:creationId xmlns:a16="http://schemas.microsoft.com/office/drawing/2014/main" id="{CA8F66EB-79CB-607E-9CEC-5BB350BFC5A5}"/>
              </a:ext>
            </a:extLst>
          </p:cNvPr>
          <p:cNvSpPr>
            <a:spLocks/>
          </p:cNvSpPr>
          <p:nvPr/>
        </p:nvSpPr>
        <p:spPr>
          <a:xfrm>
            <a:off x="956900" y="4744789"/>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TextBox 7">
            <a:extLst>
              <a:ext uri="{FF2B5EF4-FFF2-40B4-BE49-F238E27FC236}">
                <a16:creationId xmlns:a16="http://schemas.microsoft.com/office/drawing/2014/main" id="{0D6161D3-6115-A333-772A-868547987625}"/>
              </a:ext>
            </a:extLst>
          </p:cNvPr>
          <p:cNvSpPr txBox="1"/>
          <p:nvPr/>
        </p:nvSpPr>
        <p:spPr>
          <a:xfrm>
            <a:off x="947738" y="1443593"/>
            <a:ext cx="7542093" cy="369332"/>
          </a:xfrm>
          <a:prstGeom prst="rect">
            <a:avLst/>
          </a:prstGeom>
        </p:spPr>
        <p:txBody>
          <a:bodyPr wrap="square" lIns="0" tIns="0" rIns="0" bIns="0" rtlCol="0" anchor="t">
            <a:spAutoFit/>
          </a:bodyPr>
          <a:lstStyle/>
          <a:p>
            <a:pPr algn="l"/>
            <a:r>
              <a:rPr lang="en-US" sz="2400" dirty="0">
                <a:solidFill>
                  <a:srgbClr val="333333"/>
                </a:solidFill>
                <a:latin typeface="Roboto Black" panose="02000000000000000000" pitchFamily="2" charset="0"/>
                <a:ea typeface="Roboto Black" panose="02000000000000000000" pitchFamily="2" charset="0"/>
              </a:rPr>
              <a:t>Animating Context</a:t>
            </a:r>
          </a:p>
        </p:txBody>
      </p:sp>
    </p:spTree>
    <p:extLst>
      <p:ext uri="{BB962C8B-B14F-4D97-AF65-F5344CB8AC3E}">
        <p14:creationId xmlns:p14="http://schemas.microsoft.com/office/powerpoint/2010/main" val="3468858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The Taliban’s Gender Apartheid Regime</a:t>
            </a:r>
          </a:p>
        </p:txBody>
      </p:sp>
      <p:sp>
        <p:nvSpPr>
          <p:cNvPr id="17" name="TextBox 7">
            <a:extLst>
              <a:ext uri="{FF2B5EF4-FFF2-40B4-BE49-F238E27FC236}">
                <a16:creationId xmlns:a16="http://schemas.microsoft.com/office/drawing/2014/main" id="{DB387EA3-8B72-6DB6-309B-4C9DC826EEEF}"/>
              </a:ext>
            </a:extLst>
          </p:cNvPr>
          <p:cNvSpPr txBox="1"/>
          <p:nvPr/>
        </p:nvSpPr>
        <p:spPr>
          <a:xfrm>
            <a:off x="1856739" y="2444115"/>
            <a:ext cx="7542093" cy="984885"/>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By dehumanizing and marginalizing women, the Taliban enforces strict adherence to their ideological beliefs, ensuring that any deviation from their norms is punished. This maintains a homogeneous society where dissent is minimized and the dominance of state and men over women is maintained.</a:t>
            </a:r>
          </a:p>
        </p:txBody>
      </p:sp>
      <p:sp>
        <p:nvSpPr>
          <p:cNvPr id="26" name="Oval 25">
            <a:extLst>
              <a:ext uri="{FF2B5EF4-FFF2-40B4-BE49-F238E27FC236}">
                <a16:creationId xmlns:a16="http://schemas.microsoft.com/office/drawing/2014/main" id="{52D95807-1F57-B1F5-9B4B-36C0E7F43107}"/>
              </a:ext>
            </a:extLst>
          </p:cNvPr>
          <p:cNvSpPr>
            <a:spLocks/>
          </p:cNvSpPr>
          <p:nvPr/>
        </p:nvSpPr>
        <p:spPr>
          <a:xfrm>
            <a:off x="956900" y="2620528"/>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1" name="TextBox 9">
            <a:extLst>
              <a:ext uri="{FF2B5EF4-FFF2-40B4-BE49-F238E27FC236}">
                <a16:creationId xmlns:a16="http://schemas.microsoft.com/office/drawing/2014/main" id="{30F5AEF2-0698-9554-AB87-5BC0F7AAB480}"/>
              </a:ext>
            </a:extLst>
          </p:cNvPr>
          <p:cNvSpPr txBox="1"/>
          <p:nvPr/>
        </p:nvSpPr>
        <p:spPr>
          <a:xfrm>
            <a:off x="1864234" y="4155871"/>
            <a:ext cx="7542093" cy="738664"/>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The systematic oppression reinforces the Taliban's core beliefs, creating a society that reflects their ideological movement. This helps to instill fear and obedience among the population, preventing resistance.</a:t>
            </a:r>
          </a:p>
        </p:txBody>
      </p:sp>
      <p:sp>
        <p:nvSpPr>
          <p:cNvPr id="27" name="Oval 26">
            <a:extLst>
              <a:ext uri="{FF2B5EF4-FFF2-40B4-BE49-F238E27FC236}">
                <a16:creationId xmlns:a16="http://schemas.microsoft.com/office/drawing/2014/main" id="{A3A7FA8A-B4EC-8276-3D2F-DC948F74968C}"/>
              </a:ext>
            </a:extLst>
          </p:cNvPr>
          <p:cNvSpPr>
            <a:spLocks/>
          </p:cNvSpPr>
          <p:nvPr/>
        </p:nvSpPr>
        <p:spPr>
          <a:xfrm>
            <a:off x="956900" y="420917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TextBox 7">
            <a:extLst>
              <a:ext uri="{FF2B5EF4-FFF2-40B4-BE49-F238E27FC236}">
                <a16:creationId xmlns:a16="http://schemas.microsoft.com/office/drawing/2014/main" id="{0D6161D3-6115-A333-772A-868547987625}"/>
              </a:ext>
            </a:extLst>
          </p:cNvPr>
          <p:cNvSpPr txBox="1"/>
          <p:nvPr/>
        </p:nvSpPr>
        <p:spPr>
          <a:xfrm>
            <a:off x="947738" y="1443593"/>
            <a:ext cx="7542093" cy="369332"/>
          </a:xfrm>
          <a:prstGeom prst="rect">
            <a:avLst/>
          </a:prstGeom>
        </p:spPr>
        <p:txBody>
          <a:bodyPr wrap="square" lIns="0" tIns="0" rIns="0" bIns="0" rtlCol="0" anchor="t">
            <a:spAutoFit/>
          </a:bodyPr>
          <a:lstStyle/>
          <a:p>
            <a:pPr algn="l"/>
            <a:r>
              <a:rPr lang="en-US" sz="2400" dirty="0">
                <a:solidFill>
                  <a:srgbClr val="333333"/>
                </a:solidFill>
                <a:latin typeface="Roboto Black" panose="02000000000000000000" pitchFamily="2" charset="0"/>
                <a:ea typeface="Roboto Black" panose="02000000000000000000" pitchFamily="2" charset="0"/>
              </a:rPr>
              <a:t>Intent</a:t>
            </a:r>
          </a:p>
        </p:txBody>
      </p:sp>
    </p:spTree>
    <p:extLst>
      <p:ext uri="{BB962C8B-B14F-4D97-AF65-F5344CB8AC3E}">
        <p14:creationId xmlns:p14="http://schemas.microsoft.com/office/powerpoint/2010/main" val="2352144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The Taliban’s Gender Apartheid Regime</a:t>
            </a:r>
          </a:p>
        </p:txBody>
      </p:sp>
      <p:sp>
        <p:nvSpPr>
          <p:cNvPr id="17" name="TextBox 7">
            <a:extLst>
              <a:ext uri="{FF2B5EF4-FFF2-40B4-BE49-F238E27FC236}">
                <a16:creationId xmlns:a16="http://schemas.microsoft.com/office/drawing/2014/main" id="{DB387EA3-8B72-6DB6-309B-4C9DC826EEEF}"/>
              </a:ext>
            </a:extLst>
          </p:cNvPr>
          <p:cNvSpPr txBox="1"/>
          <p:nvPr/>
        </p:nvSpPr>
        <p:spPr>
          <a:xfrm>
            <a:off x="1856739" y="2555218"/>
            <a:ext cx="7542093" cy="738664"/>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The consistent application of these control mechanisms, despite any outward appearance of moderation, is crucial for the Taliban's survival. It reinforces their authority and deters opposition</a:t>
            </a:r>
          </a:p>
        </p:txBody>
      </p:sp>
      <p:sp>
        <p:nvSpPr>
          <p:cNvPr id="26" name="Oval 25">
            <a:extLst>
              <a:ext uri="{FF2B5EF4-FFF2-40B4-BE49-F238E27FC236}">
                <a16:creationId xmlns:a16="http://schemas.microsoft.com/office/drawing/2014/main" id="{52D95807-1F57-B1F5-9B4B-36C0E7F43107}"/>
              </a:ext>
            </a:extLst>
          </p:cNvPr>
          <p:cNvSpPr>
            <a:spLocks noGrp="1" noRot="1" noMove="1" noResize="1" noEditPoints="1" noAdjustHandles="1" noChangeArrowheads="1" noChangeShapeType="1"/>
          </p:cNvSpPr>
          <p:nvPr/>
        </p:nvSpPr>
        <p:spPr>
          <a:xfrm>
            <a:off x="956900" y="2620528"/>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1" name="TextBox 9">
            <a:extLst>
              <a:ext uri="{FF2B5EF4-FFF2-40B4-BE49-F238E27FC236}">
                <a16:creationId xmlns:a16="http://schemas.microsoft.com/office/drawing/2014/main" id="{30F5AEF2-0698-9554-AB87-5BC0F7AAB480}"/>
              </a:ext>
            </a:extLst>
          </p:cNvPr>
          <p:cNvSpPr txBox="1"/>
          <p:nvPr/>
        </p:nvSpPr>
        <p:spPr>
          <a:xfrm>
            <a:off x="1864234" y="4017328"/>
            <a:ext cx="7542093" cy="984885"/>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The criminalization of womanhood serves as a tool for practical governance, allowing the regime to exert control over half of the population. It also becomes an existential imperative, as maintaining this strict social order is seen as vital to the regime's identity and continued dominance</a:t>
            </a:r>
          </a:p>
        </p:txBody>
      </p:sp>
      <p:sp>
        <p:nvSpPr>
          <p:cNvPr id="27" name="Oval 26">
            <a:extLst>
              <a:ext uri="{FF2B5EF4-FFF2-40B4-BE49-F238E27FC236}">
                <a16:creationId xmlns:a16="http://schemas.microsoft.com/office/drawing/2014/main" id="{A3A7FA8A-B4EC-8276-3D2F-DC948F74968C}"/>
              </a:ext>
            </a:extLst>
          </p:cNvPr>
          <p:cNvSpPr>
            <a:spLocks noGrp="1" noRot="1" noMove="1" noResize="1" noEditPoints="1" noAdjustHandles="1" noChangeArrowheads="1" noChangeShapeType="1"/>
          </p:cNvSpPr>
          <p:nvPr/>
        </p:nvSpPr>
        <p:spPr>
          <a:xfrm>
            <a:off x="956900" y="420917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TextBox 7">
            <a:extLst>
              <a:ext uri="{FF2B5EF4-FFF2-40B4-BE49-F238E27FC236}">
                <a16:creationId xmlns:a16="http://schemas.microsoft.com/office/drawing/2014/main" id="{0D6161D3-6115-A333-772A-868547987625}"/>
              </a:ext>
            </a:extLst>
          </p:cNvPr>
          <p:cNvSpPr txBox="1"/>
          <p:nvPr/>
        </p:nvSpPr>
        <p:spPr>
          <a:xfrm>
            <a:off x="947738" y="1443593"/>
            <a:ext cx="7542093" cy="369332"/>
          </a:xfrm>
          <a:prstGeom prst="rect">
            <a:avLst/>
          </a:prstGeom>
        </p:spPr>
        <p:txBody>
          <a:bodyPr wrap="square" lIns="0" tIns="0" rIns="0" bIns="0" rtlCol="0" anchor="t">
            <a:spAutoFit/>
          </a:bodyPr>
          <a:lstStyle/>
          <a:p>
            <a:pPr algn="l"/>
            <a:r>
              <a:rPr lang="en-US" sz="2400" dirty="0">
                <a:solidFill>
                  <a:srgbClr val="333333"/>
                </a:solidFill>
                <a:latin typeface="Roboto Black" panose="02000000000000000000" pitchFamily="2" charset="0"/>
                <a:ea typeface="Roboto Black" panose="02000000000000000000" pitchFamily="2" charset="0"/>
              </a:rPr>
              <a:t>Consequences</a:t>
            </a:r>
          </a:p>
        </p:txBody>
      </p:sp>
    </p:spTree>
    <p:extLst>
      <p:ext uri="{BB962C8B-B14F-4D97-AF65-F5344CB8AC3E}">
        <p14:creationId xmlns:p14="http://schemas.microsoft.com/office/powerpoint/2010/main" val="3838829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The 1973 Apartheid Convention</a:t>
            </a:r>
          </a:p>
        </p:txBody>
      </p:sp>
      <p:sp>
        <p:nvSpPr>
          <p:cNvPr id="6" name="TextBox 7">
            <a:extLst>
              <a:ext uri="{FF2B5EF4-FFF2-40B4-BE49-F238E27FC236}">
                <a16:creationId xmlns:a16="http://schemas.microsoft.com/office/drawing/2014/main" id="{39BBACF6-1C3A-4DCE-044C-E6BB0E029A4A}"/>
              </a:ext>
            </a:extLst>
          </p:cNvPr>
          <p:cNvSpPr txBox="1"/>
          <p:nvPr/>
        </p:nvSpPr>
        <p:spPr>
          <a:xfrm>
            <a:off x="947739" y="2301875"/>
            <a:ext cx="10456862" cy="3016210"/>
          </a:xfrm>
          <a:prstGeom prst="rect">
            <a:avLst/>
          </a:prstGeom>
        </p:spPr>
        <p:txBody>
          <a:bodyPr wrap="square" lIns="0" tIns="0" rIns="0" bIns="0" rtlCol="0" anchor="t">
            <a:spAutoFit/>
          </a:bodyPr>
          <a:lstStyle/>
          <a:p>
            <a:pPr algn="l"/>
            <a:r>
              <a:rPr lang="en-US" sz="2800" b="1" dirty="0">
                <a:solidFill>
                  <a:srgbClr val="333333"/>
                </a:solidFill>
                <a:latin typeface="Roboto Mono" pitchFamily="2" charset="0"/>
                <a:ea typeface="Roboto Mono" pitchFamily="2" charset="0"/>
              </a:rPr>
              <a:t>Recognizing gender apartheid would necessitate accountability for perpetrators, acknowledge the suffering of women of Afghanistan, and prompt international efforts to prevent and punish such acts. It would also strengthen existing sanctions and ensure principled engagement with the Taliban.</a:t>
            </a:r>
          </a:p>
        </p:txBody>
      </p:sp>
    </p:spTree>
    <p:extLst>
      <p:ext uri="{BB962C8B-B14F-4D97-AF65-F5344CB8AC3E}">
        <p14:creationId xmlns:p14="http://schemas.microsoft.com/office/powerpoint/2010/main" val="344839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Progress &amp; Milestones </a:t>
            </a:r>
          </a:p>
        </p:txBody>
      </p:sp>
      <p:sp>
        <p:nvSpPr>
          <p:cNvPr id="3" name="Oval 2">
            <a:extLst>
              <a:ext uri="{FF2B5EF4-FFF2-40B4-BE49-F238E27FC236}">
                <a16:creationId xmlns:a16="http://schemas.microsoft.com/office/drawing/2014/main" id="{733D9513-125D-A659-83A4-1CCF5E2FD6DF}"/>
              </a:ext>
            </a:extLst>
          </p:cNvPr>
          <p:cNvSpPr/>
          <p:nvPr/>
        </p:nvSpPr>
        <p:spPr>
          <a:xfrm>
            <a:off x="9637042" y="1169392"/>
            <a:ext cx="2421608" cy="242160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0" name="Picture 9" descr="A person holding a poster&#10;&#10;Description automatically generated">
            <a:extLst>
              <a:ext uri="{FF2B5EF4-FFF2-40B4-BE49-F238E27FC236}">
                <a16:creationId xmlns:a16="http://schemas.microsoft.com/office/drawing/2014/main" id="{583F987E-19C0-AF8C-1ED2-A2A036400B3E}"/>
              </a:ext>
            </a:extLst>
          </p:cNvPr>
          <p:cNvPicPr>
            <a:picLocks/>
          </p:cNvPicPr>
          <p:nvPr/>
        </p:nvPicPr>
        <p:blipFill rotWithShape="1">
          <a:blip r:embed="rId3"/>
          <a:srcRect l="8739" r="21747"/>
          <a:stretch/>
        </p:blipFill>
        <p:spPr>
          <a:xfrm>
            <a:off x="6846336" y="1068481"/>
            <a:ext cx="4958314" cy="4957669"/>
          </a:xfrm>
          <a:prstGeom prst="ellipse">
            <a:avLst/>
          </a:prstGeom>
        </p:spPr>
      </p:pic>
      <p:sp>
        <p:nvSpPr>
          <p:cNvPr id="12" name="Oval 11">
            <a:extLst>
              <a:ext uri="{FF2B5EF4-FFF2-40B4-BE49-F238E27FC236}">
                <a16:creationId xmlns:a16="http://schemas.microsoft.com/office/drawing/2014/main" id="{0B617DD4-7435-E018-0A6A-D3011FDBE1E5}"/>
              </a:ext>
            </a:extLst>
          </p:cNvPr>
          <p:cNvSpPr/>
          <p:nvPr/>
        </p:nvSpPr>
        <p:spPr>
          <a:xfrm>
            <a:off x="7230244" y="4944244"/>
            <a:ext cx="1221606" cy="1221606"/>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4" name="Oval 13">
            <a:extLst>
              <a:ext uri="{FF2B5EF4-FFF2-40B4-BE49-F238E27FC236}">
                <a16:creationId xmlns:a16="http://schemas.microsoft.com/office/drawing/2014/main" id="{97D4E19E-63D8-B77D-C7B4-E3085BF0FA85}"/>
              </a:ext>
            </a:extLst>
          </p:cNvPr>
          <p:cNvSpPr/>
          <p:nvPr/>
        </p:nvSpPr>
        <p:spPr>
          <a:xfrm>
            <a:off x="9757618" y="906463"/>
            <a:ext cx="453182" cy="45318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Oval 15">
            <a:extLst>
              <a:ext uri="{FF2B5EF4-FFF2-40B4-BE49-F238E27FC236}">
                <a16:creationId xmlns:a16="http://schemas.microsoft.com/office/drawing/2014/main" id="{7DBFE7A6-D2BA-67BA-3EEA-80F9B01481AB}"/>
              </a:ext>
            </a:extLst>
          </p:cNvPr>
          <p:cNvSpPr/>
          <p:nvPr/>
        </p:nvSpPr>
        <p:spPr>
          <a:xfrm>
            <a:off x="7046292" y="4631581"/>
            <a:ext cx="453182" cy="45318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nvGrpSpPr>
          <p:cNvPr id="19" name="Group 18">
            <a:extLst>
              <a:ext uri="{FF2B5EF4-FFF2-40B4-BE49-F238E27FC236}">
                <a16:creationId xmlns:a16="http://schemas.microsoft.com/office/drawing/2014/main" id="{1ACDB8EC-B3DF-A65F-76CC-1ED8DFCBA421}"/>
              </a:ext>
            </a:extLst>
          </p:cNvPr>
          <p:cNvGrpSpPr/>
          <p:nvPr/>
        </p:nvGrpSpPr>
        <p:grpSpPr>
          <a:xfrm>
            <a:off x="831850" y="1825110"/>
            <a:ext cx="8020269" cy="492443"/>
            <a:chOff x="832463" y="3089989"/>
            <a:chExt cx="8020269" cy="492443"/>
          </a:xfrm>
        </p:grpSpPr>
        <p:sp>
          <p:nvSpPr>
            <p:cNvPr id="20" name="TextBox 7">
              <a:extLst>
                <a:ext uri="{FF2B5EF4-FFF2-40B4-BE49-F238E27FC236}">
                  <a16:creationId xmlns:a16="http://schemas.microsoft.com/office/drawing/2014/main" id="{A042ED37-419A-F340-259C-C3029EC9A350}"/>
                </a:ext>
              </a:extLst>
            </p:cNvPr>
            <p:cNvSpPr txBox="1"/>
            <p:nvPr/>
          </p:nvSpPr>
          <p:spPr>
            <a:xfrm>
              <a:off x="1310639" y="3089989"/>
              <a:ext cx="7542093"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Support from leading figures of the anti-apartheid</a:t>
              </a:r>
            </a:p>
            <a:p>
              <a:pPr algn="l"/>
              <a:r>
                <a:rPr lang="en-US" sz="1600" dirty="0">
                  <a:solidFill>
                    <a:srgbClr val="333333"/>
                  </a:solidFill>
                  <a:latin typeface="Roboto" panose="02000000000000000000" pitchFamily="2" charset="0"/>
                  <a:ea typeface="Roboto" panose="02000000000000000000" pitchFamily="2" charset="0"/>
                </a:rPr>
                <a:t>movement in South Africa</a:t>
              </a:r>
            </a:p>
          </p:txBody>
        </p:sp>
        <p:sp>
          <p:nvSpPr>
            <p:cNvPr id="21" name="Oval 20">
              <a:extLst>
                <a:ext uri="{FF2B5EF4-FFF2-40B4-BE49-F238E27FC236}">
                  <a16:creationId xmlns:a16="http://schemas.microsoft.com/office/drawing/2014/main" id="{F0987E32-81C6-186E-6D78-8A73A2CFD2FE}"/>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6" name="Group 25">
            <a:extLst>
              <a:ext uri="{FF2B5EF4-FFF2-40B4-BE49-F238E27FC236}">
                <a16:creationId xmlns:a16="http://schemas.microsoft.com/office/drawing/2014/main" id="{3A2B05C7-5C48-47D3-B1B5-130977AA4F86}"/>
              </a:ext>
            </a:extLst>
          </p:cNvPr>
          <p:cNvGrpSpPr/>
          <p:nvPr/>
        </p:nvGrpSpPr>
        <p:grpSpPr>
          <a:xfrm>
            <a:off x="831850" y="2713514"/>
            <a:ext cx="5022851" cy="1477328"/>
            <a:chOff x="832463" y="3089989"/>
            <a:chExt cx="5022851" cy="1477328"/>
          </a:xfrm>
        </p:grpSpPr>
        <p:sp>
          <p:nvSpPr>
            <p:cNvPr id="27" name="TextBox 7">
              <a:extLst>
                <a:ext uri="{FF2B5EF4-FFF2-40B4-BE49-F238E27FC236}">
                  <a16:creationId xmlns:a16="http://schemas.microsoft.com/office/drawing/2014/main" id="{64ADEBFB-50C1-392C-CBA2-91D3F769667A}"/>
                </a:ext>
              </a:extLst>
            </p:cNvPr>
            <p:cNvSpPr txBox="1"/>
            <p:nvPr/>
          </p:nvSpPr>
          <p:spPr>
            <a:xfrm>
              <a:off x="1310640" y="3089989"/>
              <a:ext cx="4544674" cy="1477328"/>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On June 19, the UN Special Rapporteur on Human Rights in Afghanistan Richard Bennett and the UN Working Group on discrimination against women and girls call for gender apartheid to be recognized as a crime under international law, w/ strong global support.</a:t>
              </a:r>
            </a:p>
          </p:txBody>
        </p:sp>
        <p:sp>
          <p:nvSpPr>
            <p:cNvPr id="28" name="Oval 27">
              <a:extLst>
                <a:ext uri="{FF2B5EF4-FFF2-40B4-BE49-F238E27FC236}">
                  <a16:creationId xmlns:a16="http://schemas.microsoft.com/office/drawing/2014/main" id="{0118C0A8-B8FA-1DE0-245C-B02197E5762B}"/>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36" name="Group 35">
            <a:extLst>
              <a:ext uri="{FF2B5EF4-FFF2-40B4-BE49-F238E27FC236}">
                <a16:creationId xmlns:a16="http://schemas.microsoft.com/office/drawing/2014/main" id="{7658A8C4-4E00-9B2D-4CEE-4315C6F140D3}"/>
              </a:ext>
            </a:extLst>
          </p:cNvPr>
          <p:cNvGrpSpPr/>
          <p:nvPr/>
        </p:nvGrpSpPr>
        <p:grpSpPr>
          <a:xfrm>
            <a:off x="831850" y="4437112"/>
            <a:ext cx="5022851" cy="984885"/>
            <a:chOff x="832463" y="3089989"/>
            <a:chExt cx="5022851" cy="984885"/>
          </a:xfrm>
        </p:grpSpPr>
        <p:sp>
          <p:nvSpPr>
            <p:cNvPr id="37" name="TextBox 7">
              <a:extLst>
                <a:ext uri="{FF2B5EF4-FFF2-40B4-BE49-F238E27FC236}">
                  <a16:creationId xmlns:a16="http://schemas.microsoft.com/office/drawing/2014/main" id="{2FC3A93D-3957-4B7F-D2D9-7039CAA98E89}"/>
                </a:ext>
              </a:extLst>
            </p:cNvPr>
            <p:cNvSpPr txBox="1"/>
            <p:nvPr/>
          </p:nvSpPr>
          <p:spPr>
            <a:xfrm>
              <a:off x="1310640" y="3089989"/>
              <a:ext cx="4544674" cy="984885"/>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On Aug 14, a group of independent experts spanning all special procedures of the UN Human Rights Council acknowledged the effort to codify gender apartheid in a joint statement</a:t>
              </a:r>
            </a:p>
          </p:txBody>
        </p:sp>
        <p:sp>
          <p:nvSpPr>
            <p:cNvPr id="38" name="Oval 37">
              <a:extLst>
                <a:ext uri="{FF2B5EF4-FFF2-40B4-BE49-F238E27FC236}">
                  <a16:creationId xmlns:a16="http://schemas.microsoft.com/office/drawing/2014/main" id="{F1F9C810-B1FD-8DA8-B5F3-D76BC3EAB931}"/>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425544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Progress &amp; Milestones </a:t>
            </a:r>
          </a:p>
        </p:txBody>
      </p:sp>
      <p:sp>
        <p:nvSpPr>
          <p:cNvPr id="3" name="Oval 2">
            <a:extLst>
              <a:ext uri="{FF2B5EF4-FFF2-40B4-BE49-F238E27FC236}">
                <a16:creationId xmlns:a16="http://schemas.microsoft.com/office/drawing/2014/main" id="{733D9513-125D-A659-83A4-1CCF5E2FD6DF}"/>
              </a:ext>
            </a:extLst>
          </p:cNvPr>
          <p:cNvSpPr/>
          <p:nvPr/>
        </p:nvSpPr>
        <p:spPr>
          <a:xfrm>
            <a:off x="9637042" y="1169392"/>
            <a:ext cx="2421608" cy="242160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0" name="Picture 9">
            <a:extLst>
              <a:ext uri="{FF2B5EF4-FFF2-40B4-BE49-F238E27FC236}">
                <a16:creationId xmlns:a16="http://schemas.microsoft.com/office/drawing/2014/main" id="{583F987E-19C0-AF8C-1ED2-A2A036400B3E}"/>
              </a:ext>
            </a:extLst>
          </p:cNvPr>
          <p:cNvPicPr>
            <a:picLocks/>
          </p:cNvPicPr>
          <p:nvPr/>
        </p:nvPicPr>
        <p:blipFill>
          <a:blip r:embed="rId3"/>
          <a:srcRect l="16662" r="16662"/>
          <a:stretch/>
        </p:blipFill>
        <p:spPr>
          <a:xfrm>
            <a:off x="6846336" y="1068481"/>
            <a:ext cx="4958314" cy="4957669"/>
          </a:xfrm>
          <a:prstGeom prst="ellipse">
            <a:avLst/>
          </a:prstGeom>
        </p:spPr>
      </p:pic>
      <p:sp>
        <p:nvSpPr>
          <p:cNvPr id="12" name="Oval 11">
            <a:extLst>
              <a:ext uri="{FF2B5EF4-FFF2-40B4-BE49-F238E27FC236}">
                <a16:creationId xmlns:a16="http://schemas.microsoft.com/office/drawing/2014/main" id="{0B617DD4-7435-E018-0A6A-D3011FDBE1E5}"/>
              </a:ext>
            </a:extLst>
          </p:cNvPr>
          <p:cNvSpPr/>
          <p:nvPr/>
        </p:nvSpPr>
        <p:spPr>
          <a:xfrm>
            <a:off x="7750944" y="550044"/>
            <a:ext cx="1221606" cy="1221606"/>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4" name="Oval 13">
            <a:extLst>
              <a:ext uri="{FF2B5EF4-FFF2-40B4-BE49-F238E27FC236}">
                <a16:creationId xmlns:a16="http://schemas.microsoft.com/office/drawing/2014/main" id="{97D4E19E-63D8-B77D-C7B4-E3085BF0FA85}"/>
              </a:ext>
            </a:extLst>
          </p:cNvPr>
          <p:cNvSpPr/>
          <p:nvPr/>
        </p:nvSpPr>
        <p:spPr>
          <a:xfrm>
            <a:off x="11376868" y="4373563"/>
            <a:ext cx="453182" cy="45318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Oval 15">
            <a:extLst>
              <a:ext uri="{FF2B5EF4-FFF2-40B4-BE49-F238E27FC236}">
                <a16:creationId xmlns:a16="http://schemas.microsoft.com/office/drawing/2014/main" id="{7DBFE7A6-D2BA-67BA-3EEA-80F9B01481AB}"/>
              </a:ext>
            </a:extLst>
          </p:cNvPr>
          <p:cNvSpPr/>
          <p:nvPr/>
        </p:nvSpPr>
        <p:spPr>
          <a:xfrm>
            <a:off x="7363792" y="1393081"/>
            <a:ext cx="453182" cy="45318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nvGrpSpPr>
          <p:cNvPr id="19" name="Group 18">
            <a:extLst>
              <a:ext uri="{FF2B5EF4-FFF2-40B4-BE49-F238E27FC236}">
                <a16:creationId xmlns:a16="http://schemas.microsoft.com/office/drawing/2014/main" id="{1ACDB8EC-B3DF-A65F-76CC-1ED8DFCBA421}"/>
              </a:ext>
            </a:extLst>
          </p:cNvPr>
          <p:cNvGrpSpPr/>
          <p:nvPr/>
        </p:nvGrpSpPr>
        <p:grpSpPr>
          <a:xfrm>
            <a:off x="831850" y="1596510"/>
            <a:ext cx="5480050" cy="1231106"/>
            <a:chOff x="832463" y="3089989"/>
            <a:chExt cx="5248926" cy="1231106"/>
          </a:xfrm>
        </p:grpSpPr>
        <p:sp>
          <p:nvSpPr>
            <p:cNvPr id="20" name="TextBox 7">
              <a:extLst>
                <a:ext uri="{FF2B5EF4-FFF2-40B4-BE49-F238E27FC236}">
                  <a16:creationId xmlns:a16="http://schemas.microsoft.com/office/drawing/2014/main" id="{A042ED37-419A-F340-259C-C3029EC9A350}"/>
                </a:ext>
              </a:extLst>
            </p:cNvPr>
            <p:cNvSpPr txBox="1"/>
            <p:nvPr/>
          </p:nvSpPr>
          <p:spPr>
            <a:xfrm>
              <a:off x="1310639" y="3089989"/>
              <a:ext cx="4770750" cy="1231106"/>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A group of UN experts (Javaid Rehman, UNSR on freedom of opinion &amp; expression, UNSR on cultural rights, and UNWG on discrimination against women &amp; girls) on Sept 1, 2023 saying that the hijab bill in Iran could amount to gender apartheid </a:t>
              </a:r>
            </a:p>
          </p:txBody>
        </p:sp>
        <p:sp>
          <p:nvSpPr>
            <p:cNvPr id="21" name="Oval 20">
              <a:extLst>
                <a:ext uri="{FF2B5EF4-FFF2-40B4-BE49-F238E27FC236}">
                  <a16:creationId xmlns:a16="http://schemas.microsoft.com/office/drawing/2014/main" id="{F0987E32-81C6-186E-6D78-8A73A2CFD2FE}"/>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6" name="Group 25">
            <a:extLst>
              <a:ext uri="{FF2B5EF4-FFF2-40B4-BE49-F238E27FC236}">
                <a16:creationId xmlns:a16="http://schemas.microsoft.com/office/drawing/2014/main" id="{3A2B05C7-5C48-47D3-B1B5-130977AA4F86}"/>
              </a:ext>
            </a:extLst>
          </p:cNvPr>
          <p:cNvGrpSpPr/>
          <p:nvPr/>
        </p:nvGrpSpPr>
        <p:grpSpPr>
          <a:xfrm>
            <a:off x="831850" y="3139757"/>
            <a:ext cx="5480050" cy="984885"/>
            <a:chOff x="832463" y="3089989"/>
            <a:chExt cx="5480050" cy="984885"/>
          </a:xfrm>
        </p:grpSpPr>
        <p:sp>
          <p:nvSpPr>
            <p:cNvPr id="27" name="TextBox 7">
              <a:extLst>
                <a:ext uri="{FF2B5EF4-FFF2-40B4-BE49-F238E27FC236}">
                  <a16:creationId xmlns:a16="http://schemas.microsoft.com/office/drawing/2014/main" id="{64ADEBFB-50C1-392C-CBA2-91D3F769667A}"/>
                </a:ext>
              </a:extLst>
            </p:cNvPr>
            <p:cNvSpPr txBox="1"/>
            <p:nvPr/>
          </p:nvSpPr>
          <p:spPr>
            <a:xfrm>
              <a:off x="1310638" y="3089989"/>
              <a:ext cx="5001875" cy="984885"/>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In a statement to UN Security Council on Sept 26, 2023, UN Women Director Sima </a:t>
              </a:r>
              <a:r>
                <a:rPr lang="en-US" sz="1600" dirty="0" err="1">
                  <a:solidFill>
                    <a:srgbClr val="333333"/>
                  </a:solidFill>
                  <a:latin typeface="Roboto" panose="02000000000000000000" pitchFamily="2" charset="0"/>
                  <a:ea typeface="Roboto" panose="02000000000000000000" pitchFamily="2" charset="0"/>
                </a:rPr>
                <a:t>Bahous</a:t>
              </a:r>
              <a:r>
                <a:rPr lang="en-US" sz="1600" dirty="0">
                  <a:solidFill>
                    <a:srgbClr val="333333"/>
                  </a:solidFill>
                  <a:latin typeface="Roboto" panose="02000000000000000000" pitchFamily="2" charset="0"/>
                  <a:ea typeface="Roboto" panose="02000000000000000000" pitchFamily="2" charset="0"/>
                </a:rPr>
                <a:t> called on the international community “to explicitly codify gender apartheid in international law”</a:t>
              </a:r>
            </a:p>
          </p:txBody>
        </p:sp>
        <p:sp>
          <p:nvSpPr>
            <p:cNvPr id="28" name="Oval 27">
              <a:extLst>
                <a:ext uri="{FF2B5EF4-FFF2-40B4-BE49-F238E27FC236}">
                  <a16:creationId xmlns:a16="http://schemas.microsoft.com/office/drawing/2014/main" id="{0118C0A8-B8FA-1DE0-245C-B02197E5762B}"/>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36" name="Group 35">
            <a:extLst>
              <a:ext uri="{FF2B5EF4-FFF2-40B4-BE49-F238E27FC236}">
                <a16:creationId xmlns:a16="http://schemas.microsoft.com/office/drawing/2014/main" id="{7658A8C4-4E00-9B2D-4CEE-4315C6F140D3}"/>
              </a:ext>
            </a:extLst>
          </p:cNvPr>
          <p:cNvGrpSpPr/>
          <p:nvPr/>
        </p:nvGrpSpPr>
        <p:grpSpPr>
          <a:xfrm>
            <a:off x="831850" y="4396790"/>
            <a:ext cx="5480050" cy="738664"/>
            <a:chOff x="832463" y="3089989"/>
            <a:chExt cx="5480050" cy="738664"/>
          </a:xfrm>
        </p:grpSpPr>
        <p:sp>
          <p:nvSpPr>
            <p:cNvPr id="37" name="TextBox 7">
              <a:extLst>
                <a:ext uri="{FF2B5EF4-FFF2-40B4-BE49-F238E27FC236}">
                  <a16:creationId xmlns:a16="http://schemas.microsoft.com/office/drawing/2014/main" id="{2FC3A93D-3957-4B7F-D2D9-7039CAA98E89}"/>
                </a:ext>
              </a:extLst>
            </p:cNvPr>
            <p:cNvSpPr txBox="1"/>
            <p:nvPr/>
          </p:nvSpPr>
          <p:spPr>
            <a:xfrm>
              <a:off x="1310638" y="3089989"/>
              <a:ext cx="5001875" cy="738664"/>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UN Fact Finding Mission on Iran holding workshops to explore including term in March 2024 comprehensive report </a:t>
              </a:r>
            </a:p>
          </p:txBody>
        </p:sp>
        <p:sp>
          <p:nvSpPr>
            <p:cNvPr id="38" name="Oval 37">
              <a:extLst>
                <a:ext uri="{FF2B5EF4-FFF2-40B4-BE49-F238E27FC236}">
                  <a16:creationId xmlns:a16="http://schemas.microsoft.com/office/drawing/2014/main" id="{F1F9C810-B1FD-8DA8-B5F3-D76BC3EAB931}"/>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 name="Group 1">
            <a:extLst>
              <a:ext uri="{FF2B5EF4-FFF2-40B4-BE49-F238E27FC236}">
                <a16:creationId xmlns:a16="http://schemas.microsoft.com/office/drawing/2014/main" id="{E84D613B-AAF8-5516-F1E7-0D695039D554}"/>
              </a:ext>
            </a:extLst>
          </p:cNvPr>
          <p:cNvGrpSpPr/>
          <p:nvPr/>
        </p:nvGrpSpPr>
        <p:grpSpPr>
          <a:xfrm>
            <a:off x="831850" y="5432648"/>
            <a:ext cx="5480050" cy="984885"/>
            <a:chOff x="832463" y="3089989"/>
            <a:chExt cx="5480050" cy="984885"/>
          </a:xfrm>
        </p:grpSpPr>
        <p:sp>
          <p:nvSpPr>
            <p:cNvPr id="4" name="TextBox 7">
              <a:extLst>
                <a:ext uri="{FF2B5EF4-FFF2-40B4-BE49-F238E27FC236}">
                  <a16:creationId xmlns:a16="http://schemas.microsoft.com/office/drawing/2014/main" id="{DDA55723-9E54-3248-47ED-A471C54C93E0}"/>
                </a:ext>
              </a:extLst>
            </p:cNvPr>
            <p:cNvSpPr txBox="1"/>
            <p:nvPr/>
          </p:nvSpPr>
          <p:spPr>
            <a:xfrm>
              <a:off x="1310638" y="3089989"/>
              <a:ext cx="5001875" cy="984885"/>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On February 20, 2024, UN experts from the Working group on discrimination against women and girls called for the recognition of gender apartheid as a crime against humanity.</a:t>
              </a:r>
            </a:p>
          </p:txBody>
        </p:sp>
        <p:sp>
          <p:nvSpPr>
            <p:cNvPr id="5" name="Oval 4">
              <a:extLst>
                <a:ext uri="{FF2B5EF4-FFF2-40B4-BE49-F238E27FC236}">
                  <a16:creationId xmlns:a16="http://schemas.microsoft.com/office/drawing/2014/main" id="{C23E9702-31CA-B419-734A-41E3149BF700}"/>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3881604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Potential Opportunity for Codification</a:t>
            </a:r>
          </a:p>
        </p:txBody>
      </p:sp>
      <p:sp>
        <p:nvSpPr>
          <p:cNvPr id="6" name="TextBox 7">
            <a:extLst>
              <a:ext uri="{FF2B5EF4-FFF2-40B4-BE49-F238E27FC236}">
                <a16:creationId xmlns:a16="http://schemas.microsoft.com/office/drawing/2014/main" id="{39BBACF6-1C3A-4DCE-044C-E6BB0E029A4A}"/>
              </a:ext>
            </a:extLst>
          </p:cNvPr>
          <p:cNvSpPr txBox="1"/>
          <p:nvPr/>
        </p:nvSpPr>
        <p:spPr>
          <a:xfrm>
            <a:off x="947739" y="2301875"/>
            <a:ext cx="10456862" cy="2154436"/>
          </a:xfrm>
          <a:prstGeom prst="rect">
            <a:avLst/>
          </a:prstGeom>
        </p:spPr>
        <p:txBody>
          <a:bodyPr wrap="square" lIns="0" tIns="0" rIns="0" bIns="0" rtlCol="0" anchor="t">
            <a:spAutoFit/>
          </a:bodyPr>
          <a:lstStyle/>
          <a:p>
            <a:pPr algn="l"/>
            <a:r>
              <a:rPr lang="en-US" sz="2800" b="1" dirty="0">
                <a:solidFill>
                  <a:srgbClr val="333333"/>
                </a:solidFill>
                <a:latin typeface="Roboto Mono" pitchFamily="2" charset="0"/>
                <a:ea typeface="Roboto Mono" pitchFamily="2" charset="0"/>
              </a:rPr>
              <a:t>The UN's Sixth Committee is discussing a proposed Crimes Against Humanity Treaty, which could include gender apartheid. This amendment would provide a legal framework for addressing and punishing acts of gender-based oppression.</a:t>
            </a:r>
          </a:p>
        </p:txBody>
      </p:sp>
    </p:spTree>
    <p:extLst>
      <p:ext uri="{BB962C8B-B14F-4D97-AF65-F5344CB8AC3E}">
        <p14:creationId xmlns:p14="http://schemas.microsoft.com/office/powerpoint/2010/main" val="164869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CAH Treaty  Timeline</a:t>
            </a:r>
          </a:p>
        </p:txBody>
      </p:sp>
      <p:grpSp>
        <p:nvGrpSpPr>
          <p:cNvPr id="28" name="Group 27">
            <a:extLst>
              <a:ext uri="{FF2B5EF4-FFF2-40B4-BE49-F238E27FC236}">
                <a16:creationId xmlns:a16="http://schemas.microsoft.com/office/drawing/2014/main" id="{CF1F10AE-2957-A995-8C99-0B8FA9CF7812}"/>
              </a:ext>
            </a:extLst>
          </p:cNvPr>
          <p:cNvGrpSpPr/>
          <p:nvPr/>
        </p:nvGrpSpPr>
        <p:grpSpPr>
          <a:xfrm>
            <a:off x="5920278" y="2367861"/>
            <a:ext cx="9884872" cy="1690477"/>
            <a:chOff x="1418128" y="1755227"/>
            <a:chExt cx="9884872" cy="1690477"/>
          </a:xfrm>
        </p:grpSpPr>
        <p:grpSp>
          <p:nvGrpSpPr>
            <p:cNvPr id="3" name="Group 5">
              <a:extLst>
                <a:ext uri="{FF2B5EF4-FFF2-40B4-BE49-F238E27FC236}">
                  <a16:creationId xmlns:a16="http://schemas.microsoft.com/office/drawing/2014/main" id="{8BF434E7-2A5E-0AEC-56BE-C59E9AF4F2C5}"/>
                </a:ext>
              </a:extLst>
            </p:cNvPr>
            <p:cNvGrpSpPr/>
            <p:nvPr/>
          </p:nvGrpSpPr>
          <p:grpSpPr>
            <a:xfrm>
              <a:off x="5207000" y="1755227"/>
              <a:ext cx="394796" cy="394795"/>
              <a:chOff x="-13166604" y="0"/>
              <a:chExt cx="6350000" cy="6350000"/>
            </a:xfrm>
          </p:grpSpPr>
          <p:sp>
            <p:nvSpPr>
              <p:cNvPr id="4" name="Freeform 6">
                <a:extLst>
                  <a:ext uri="{FF2B5EF4-FFF2-40B4-BE49-F238E27FC236}">
                    <a16:creationId xmlns:a16="http://schemas.microsoft.com/office/drawing/2014/main" id="{9E8865E7-E376-C31D-0598-EB5B4C823AD0}"/>
                  </a:ext>
                </a:extLst>
              </p:cNvPr>
              <p:cNvSpPr/>
              <p:nvPr/>
            </p:nvSpPr>
            <p:spPr>
              <a:xfrm>
                <a:off x="-13166604"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33333"/>
              </a:solidFill>
            </p:spPr>
            <p:txBody>
              <a:bodyPr/>
              <a:lstStyle/>
              <a:p>
                <a:endParaRPr lang="en-US" dirty="0"/>
              </a:p>
            </p:txBody>
          </p:sp>
        </p:grpSp>
        <p:sp>
          <p:nvSpPr>
            <p:cNvPr id="11" name="TextBox 15">
              <a:extLst>
                <a:ext uri="{FF2B5EF4-FFF2-40B4-BE49-F238E27FC236}">
                  <a16:creationId xmlns:a16="http://schemas.microsoft.com/office/drawing/2014/main" id="{8046E75E-75FE-B03B-F421-7576951D128E}"/>
                </a:ext>
              </a:extLst>
            </p:cNvPr>
            <p:cNvSpPr txBox="1"/>
            <p:nvPr/>
          </p:nvSpPr>
          <p:spPr>
            <a:xfrm>
              <a:off x="1418128" y="2142587"/>
              <a:ext cx="3059501" cy="485197"/>
            </a:xfrm>
            <a:prstGeom prst="rect">
              <a:avLst/>
            </a:prstGeom>
          </p:spPr>
          <p:txBody>
            <a:bodyPr lIns="0" tIns="0" rIns="0" bIns="0" rtlCol="0" anchor="t">
              <a:spAutoFit/>
            </a:bodyPr>
            <a:lstStyle/>
            <a:p>
              <a:pPr>
                <a:lnSpc>
                  <a:spcPts val="4200"/>
                </a:lnSpc>
              </a:pPr>
              <a:r>
                <a:rPr lang="en-US" sz="2000" b="1" dirty="0">
                  <a:solidFill>
                    <a:srgbClr val="333333"/>
                  </a:solidFill>
                  <a:latin typeface="Roboto Mono" pitchFamily="2" charset="0"/>
                  <a:ea typeface="Roboto Mono" pitchFamily="2" charset="0"/>
                </a:rPr>
                <a:t>Dec 1, 2023</a:t>
              </a:r>
            </a:p>
          </p:txBody>
        </p:sp>
        <p:sp>
          <p:nvSpPr>
            <p:cNvPr id="13" name="TextBox 17">
              <a:extLst>
                <a:ext uri="{FF2B5EF4-FFF2-40B4-BE49-F238E27FC236}">
                  <a16:creationId xmlns:a16="http://schemas.microsoft.com/office/drawing/2014/main" id="{6D166BE9-54CE-39C6-1A4C-A8C69A3ABCD9}"/>
                </a:ext>
              </a:extLst>
            </p:cNvPr>
            <p:cNvSpPr txBox="1"/>
            <p:nvPr/>
          </p:nvSpPr>
          <p:spPr>
            <a:xfrm>
              <a:off x="5207000" y="2142587"/>
              <a:ext cx="3170988" cy="485197"/>
            </a:xfrm>
            <a:prstGeom prst="rect">
              <a:avLst/>
            </a:prstGeom>
          </p:spPr>
          <p:txBody>
            <a:bodyPr lIns="0" tIns="0" rIns="0" bIns="0" rtlCol="0" anchor="t">
              <a:spAutoFit/>
            </a:bodyPr>
            <a:lstStyle/>
            <a:p>
              <a:pPr>
                <a:lnSpc>
                  <a:spcPts val="4200"/>
                </a:lnSpc>
              </a:pPr>
              <a:r>
                <a:rPr lang="en-US" sz="2000" b="1" dirty="0">
                  <a:solidFill>
                    <a:srgbClr val="333333"/>
                  </a:solidFill>
                  <a:latin typeface="Roboto Mono" pitchFamily="2" charset="0"/>
                  <a:ea typeface="Roboto Mono" pitchFamily="2" charset="0"/>
                </a:rPr>
                <a:t>Jan 1, 2024</a:t>
              </a:r>
            </a:p>
          </p:txBody>
        </p:sp>
        <p:sp>
          <p:nvSpPr>
            <p:cNvPr id="19" name="AutoShape 22">
              <a:extLst>
                <a:ext uri="{FF2B5EF4-FFF2-40B4-BE49-F238E27FC236}">
                  <a16:creationId xmlns:a16="http://schemas.microsoft.com/office/drawing/2014/main" id="{953919BC-F21A-B0B9-DFD4-C00BD688D467}"/>
                </a:ext>
              </a:extLst>
            </p:cNvPr>
            <p:cNvSpPr/>
            <p:nvPr/>
          </p:nvSpPr>
          <p:spPr>
            <a:xfrm flipV="1">
              <a:off x="1539805" y="1936710"/>
              <a:ext cx="9763195" cy="15915"/>
            </a:xfrm>
            <a:prstGeom prst="line">
              <a:avLst/>
            </a:prstGeom>
            <a:ln w="12700" cap="flat">
              <a:solidFill>
                <a:srgbClr val="333333"/>
              </a:solidFill>
              <a:prstDash val="solid"/>
              <a:headEnd type="none" w="sm" len="sm"/>
              <a:tailEnd type="none" w="sm" len="sm"/>
            </a:ln>
          </p:spPr>
          <p:txBody>
            <a:bodyPr/>
            <a:lstStyle/>
            <a:p>
              <a:endParaRPr lang="en-US" dirty="0"/>
            </a:p>
          </p:txBody>
        </p:sp>
        <p:grpSp>
          <p:nvGrpSpPr>
            <p:cNvPr id="20" name="Group 23">
              <a:extLst>
                <a:ext uri="{FF2B5EF4-FFF2-40B4-BE49-F238E27FC236}">
                  <a16:creationId xmlns:a16="http://schemas.microsoft.com/office/drawing/2014/main" id="{FE4471AA-623C-0A53-4365-1E09FD450310}"/>
                </a:ext>
              </a:extLst>
            </p:cNvPr>
            <p:cNvGrpSpPr/>
            <p:nvPr/>
          </p:nvGrpSpPr>
          <p:grpSpPr>
            <a:xfrm>
              <a:off x="1418128" y="1755227"/>
              <a:ext cx="394795" cy="394795"/>
              <a:chOff x="-7720" y="0"/>
              <a:chExt cx="6350000" cy="6350000"/>
            </a:xfrm>
            <a:solidFill>
              <a:srgbClr val="FED718"/>
            </a:solidFill>
          </p:grpSpPr>
          <p:sp>
            <p:nvSpPr>
              <p:cNvPr id="21" name="Freeform 24">
                <a:extLst>
                  <a:ext uri="{FF2B5EF4-FFF2-40B4-BE49-F238E27FC236}">
                    <a16:creationId xmlns:a16="http://schemas.microsoft.com/office/drawing/2014/main" id="{BACF9545-6075-FE5C-C2D9-6376A21AFBB4}"/>
                  </a:ext>
                </a:extLst>
              </p:cNvPr>
              <p:cNvSpPr/>
              <p:nvPr/>
            </p:nvSpPr>
            <p:spPr>
              <a:xfrm>
                <a:off x="-772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endParaRPr lang="en-US" dirty="0"/>
              </a:p>
            </p:txBody>
          </p:sp>
        </p:grpSp>
        <p:sp>
          <p:nvSpPr>
            <p:cNvPr id="22" name="TextBox 7">
              <a:extLst>
                <a:ext uri="{FF2B5EF4-FFF2-40B4-BE49-F238E27FC236}">
                  <a16:creationId xmlns:a16="http://schemas.microsoft.com/office/drawing/2014/main" id="{572D3E80-2720-6D3B-2940-90E934C101BA}"/>
                </a:ext>
              </a:extLst>
            </p:cNvPr>
            <p:cNvSpPr txBox="1"/>
            <p:nvPr/>
          </p:nvSpPr>
          <p:spPr>
            <a:xfrm>
              <a:off x="1418128" y="2799373"/>
              <a:ext cx="2379172" cy="646331"/>
            </a:xfrm>
            <a:prstGeom prst="rect">
              <a:avLst/>
            </a:prstGeom>
          </p:spPr>
          <p:txBody>
            <a:bodyPr wrap="square" lIns="0" tIns="0" rIns="0" bIns="0" rtlCol="0" anchor="t">
              <a:spAutoFit/>
            </a:bodyPr>
            <a:lstStyle/>
            <a:p>
              <a:pPr algn="l"/>
              <a:r>
                <a:rPr lang="en-US" sz="1400" dirty="0">
                  <a:solidFill>
                    <a:srgbClr val="333333"/>
                  </a:solidFill>
                  <a:latin typeface="Roboto" panose="02000000000000000000" pitchFamily="2" charset="0"/>
                  <a:ea typeface="Roboto" panose="02000000000000000000" pitchFamily="2" charset="0"/>
                </a:rPr>
                <a:t>Deadline for States to Submit Written Comments on Draft CAH Treaty</a:t>
              </a:r>
            </a:p>
          </p:txBody>
        </p:sp>
        <p:sp>
          <p:nvSpPr>
            <p:cNvPr id="23" name="TextBox 7">
              <a:extLst>
                <a:ext uri="{FF2B5EF4-FFF2-40B4-BE49-F238E27FC236}">
                  <a16:creationId xmlns:a16="http://schemas.microsoft.com/office/drawing/2014/main" id="{4B93FD87-CE9D-50C9-3A36-B1F84094E3A6}"/>
                </a:ext>
              </a:extLst>
            </p:cNvPr>
            <p:cNvSpPr txBox="1"/>
            <p:nvPr/>
          </p:nvSpPr>
          <p:spPr>
            <a:xfrm>
              <a:off x="5207000" y="2799373"/>
              <a:ext cx="2159000" cy="646331"/>
            </a:xfrm>
            <a:prstGeom prst="rect">
              <a:avLst/>
            </a:prstGeom>
          </p:spPr>
          <p:txBody>
            <a:bodyPr wrap="square" lIns="0" tIns="0" rIns="0" bIns="0" rtlCol="0" anchor="t">
              <a:spAutoFit/>
            </a:bodyPr>
            <a:lstStyle/>
            <a:p>
              <a:pPr algn="l"/>
              <a:r>
                <a:rPr lang="en-US" sz="1400" dirty="0">
                  <a:solidFill>
                    <a:srgbClr val="333333"/>
                  </a:solidFill>
                  <a:latin typeface="Roboto" panose="02000000000000000000" pitchFamily="2" charset="0"/>
                  <a:ea typeface="Roboto" panose="02000000000000000000" pitchFamily="2" charset="0"/>
                </a:rPr>
                <a:t>Member States' Comments on Draft CAH Treaty to be published</a:t>
              </a:r>
            </a:p>
          </p:txBody>
        </p:sp>
      </p:grpSp>
      <p:grpSp>
        <p:nvGrpSpPr>
          <p:cNvPr id="29" name="Group 28">
            <a:extLst>
              <a:ext uri="{FF2B5EF4-FFF2-40B4-BE49-F238E27FC236}">
                <a16:creationId xmlns:a16="http://schemas.microsoft.com/office/drawing/2014/main" id="{1DE89925-E008-189B-CEC6-BD1059092566}"/>
              </a:ext>
            </a:extLst>
          </p:cNvPr>
          <p:cNvGrpSpPr/>
          <p:nvPr/>
        </p:nvGrpSpPr>
        <p:grpSpPr>
          <a:xfrm>
            <a:off x="2571751" y="4212624"/>
            <a:ext cx="10076832" cy="1744278"/>
            <a:chOff x="-1295399" y="3585401"/>
            <a:chExt cx="10076832" cy="1744278"/>
          </a:xfrm>
        </p:grpSpPr>
        <p:sp>
          <p:nvSpPr>
            <p:cNvPr id="2" name="AutoShape 4">
              <a:extLst>
                <a:ext uri="{FF2B5EF4-FFF2-40B4-BE49-F238E27FC236}">
                  <a16:creationId xmlns:a16="http://schemas.microsoft.com/office/drawing/2014/main" id="{EB15D340-59ED-B8CA-884B-58BAD4F291E8}"/>
                </a:ext>
              </a:extLst>
            </p:cNvPr>
            <p:cNvSpPr/>
            <p:nvPr/>
          </p:nvSpPr>
          <p:spPr>
            <a:xfrm>
              <a:off x="-1295399" y="3803650"/>
              <a:ext cx="7194550" cy="0"/>
            </a:xfrm>
            <a:prstGeom prst="line">
              <a:avLst/>
            </a:prstGeom>
            <a:ln w="12700" cap="flat">
              <a:solidFill>
                <a:srgbClr val="333333"/>
              </a:solidFill>
              <a:prstDash val="solid"/>
              <a:headEnd type="none" w="sm" len="sm"/>
              <a:tailEnd type="none" w="sm" len="sm"/>
            </a:ln>
          </p:spPr>
          <p:txBody>
            <a:bodyPr/>
            <a:lstStyle/>
            <a:p>
              <a:endParaRPr lang="en-US" dirty="0"/>
            </a:p>
          </p:txBody>
        </p:sp>
        <p:grpSp>
          <p:nvGrpSpPr>
            <p:cNvPr id="5" name="Group 7">
              <a:extLst>
                <a:ext uri="{FF2B5EF4-FFF2-40B4-BE49-F238E27FC236}">
                  <a16:creationId xmlns:a16="http://schemas.microsoft.com/office/drawing/2014/main" id="{1603BE8B-7FA1-8DB9-B584-21B5E005924C}"/>
                </a:ext>
              </a:extLst>
            </p:cNvPr>
            <p:cNvGrpSpPr/>
            <p:nvPr/>
          </p:nvGrpSpPr>
          <p:grpSpPr>
            <a:xfrm>
              <a:off x="640127" y="3591751"/>
              <a:ext cx="394795" cy="394795"/>
              <a:chOff x="-205091" y="0"/>
              <a:chExt cx="6350000" cy="6350000"/>
            </a:xfrm>
          </p:grpSpPr>
          <p:sp>
            <p:nvSpPr>
              <p:cNvPr id="7" name="Freeform 8">
                <a:extLst>
                  <a:ext uri="{FF2B5EF4-FFF2-40B4-BE49-F238E27FC236}">
                    <a16:creationId xmlns:a16="http://schemas.microsoft.com/office/drawing/2014/main" id="{49135BB5-5641-A154-8A79-BDE06B4F1017}"/>
                  </a:ext>
                </a:extLst>
              </p:cNvPr>
              <p:cNvSpPr/>
              <p:nvPr/>
            </p:nvSpPr>
            <p:spPr>
              <a:xfrm>
                <a:off x="-205091"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33333"/>
              </a:solidFill>
            </p:spPr>
            <p:txBody>
              <a:bodyPr/>
              <a:lstStyle/>
              <a:p>
                <a:endParaRPr lang="en-US" dirty="0"/>
              </a:p>
            </p:txBody>
          </p:sp>
        </p:grpSp>
        <p:grpSp>
          <p:nvGrpSpPr>
            <p:cNvPr id="8" name="Group 9">
              <a:extLst>
                <a:ext uri="{FF2B5EF4-FFF2-40B4-BE49-F238E27FC236}">
                  <a16:creationId xmlns:a16="http://schemas.microsoft.com/office/drawing/2014/main" id="{7A675BCD-7AD1-5D1B-7E42-0BD250AD4681}"/>
                </a:ext>
              </a:extLst>
            </p:cNvPr>
            <p:cNvGrpSpPr/>
            <p:nvPr/>
          </p:nvGrpSpPr>
          <p:grpSpPr>
            <a:xfrm>
              <a:off x="5610445" y="3585401"/>
              <a:ext cx="394795" cy="394795"/>
              <a:chOff x="-18997163" y="0"/>
              <a:chExt cx="6350000" cy="6350000"/>
            </a:xfrm>
            <a:solidFill>
              <a:srgbClr val="FED718"/>
            </a:solidFill>
          </p:grpSpPr>
          <p:sp>
            <p:nvSpPr>
              <p:cNvPr id="9" name="Freeform 10">
                <a:extLst>
                  <a:ext uri="{FF2B5EF4-FFF2-40B4-BE49-F238E27FC236}">
                    <a16:creationId xmlns:a16="http://schemas.microsoft.com/office/drawing/2014/main" id="{136DEBDC-9A0C-2BC6-298E-EFE83ED739E0}"/>
                  </a:ext>
                </a:extLst>
              </p:cNvPr>
              <p:cNvSpPr/>
              <p:nvPr/>
            </p:nvSpPr>
            <p:spPr>
              <a:xfrm>
                <a:off x="-18997163"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endParaRPr lang="en-US" dirty="0"/>
              </a:p>
            </p:txBody>
          </p:sp>
        </p:grpSp>
        <p:sp>
          <p:nvSpPr>
            <p:cNvPr id="14" name="TextBox 18">
              <a:extLst>
                <a:ext uri="{FF2B5EF4-FFF2-40B4-BE49-F238E27FC236}">
                  <a16:creationId xmlns:a16="http://schemas.microsoft.com/office/drawing/2014/main" id="{6F10B06C-B5FB-11B1-9ADB-B228D5219939}"/>
                </a:ext>
              </a:extLst>
            </p:cNvPr>
            <p:cNvSpPr txBox="1"/>
            <p:nvPr/>
          </p:nvSpPr>
          <p:spPr>
            <a:xfrm>
              <a:off x="640127" y="4009802"/>
              <a:ext cx="4213726" cy="485197"/>
            </a:xfrm>
            <a:prstGeom prst="rect">
              <a:avLst/>
            </a:prstGeom>
          </p:spPr>
          <p:txBody>
            <a:bodyPr lIns="0" tIns="0" rIns="0" bIns="0" rtlCol="0" anchor="t">
              <a:spAutoFit/>
            </a:bodyPr>
            <a:lstStyle/>
            <a:p>
              <a:pPr>
                <a:lnSpc>
                  <a:spcPts val="4200"/>
                </a:lnSpc>
              </a:pPr>
              <a:r>
                <a:rPr lang="en-US" sz="2000" b="1" dirty="0">
                  <a:solidFill>
                    <a:srgbClr val="333333"/>
                  </a:solidFill>
                  <a:latin typeface="Roboto Mono" pitchFamily="2" charset="0"/>
                  <a:ea typeface="Roboto Mono" pitchFamily="2" charset="0"/>
                </a:rPr>
                <a:t>April 1-5, 11, 2024</a:t>
              </a:r>
            </a:p>
          </p:txBody>
        </p:sp>
        <p:sp>
          <p:nvSpPr>
            <p:cNvPr id="15" name="TextBox 19">
              <a:extLst>
                <a:ext uri="{FF2B5EF4-FFF2-40B4-BE49-F238E27FC236}">
                  <a16:creationId xmlns:a16="http://schemas.microsoft.com/office/drawing/2014/main" id="{EF6F19DF-ACB8-64EC-CC96-B9D051189A06}"/>
                </a:ext>
              </a:extLst>
            </p:cNvPr>
            <p:cNvSpPr txBox="1"/>
            <p:nvPr/>
          </p:nvSpPr>
          <p:spPr>
            <a:xfrm>
              <a:off x="5610445" y="4009802"/>
              <a:ext cx="3170988" cy="485197"/>
            </a:xfrm>
            <a:prstGeom prst="rect">
              <a:avLst/>
            </a:prstGeom>
          </p:spPr>
          <p:txBody>
            <a:bodyPr lIns="0" tIns="0" rIns="0" bIns="0" rtlCol="0" anchor="t">
              <a:spAutoFit/>
            </a:bodyPr>
            <a:lstStyle/>
            <a:p>
              <a:pPr>
                <a:lnSpc>
                  <a:spcPts val="4200"/>
                </a:lnSpc>
              </a:pPr>
              <a:r>
                <a:rPr lang="en-US" sz="2000" b="1" dirty="0">
                  <a:solidFill>
                    <a:srgbClr val="333333"/>
                  </a:solidFill>
                  <a:latin typeface="Roboto Mono" pitchFamily="2" charset="0"/>
                  <a:ea typeface="Roboto Mono" pitchFamily="2" charset="0"/>
                </a:rPr>
                <a:t>October 2024</a:t>
              </a:r>
            </a:p>
          </p:txBody>
        </p:sp>
        <p:sp>
          <p:nvSpPr>
            <p:cNvPr id="25" name="TextBox 7">
              <a:extLst>
                <a:ext uri="{FF2B5EF4-FFF2-40B4-BE49-F238E27FC236}">
                  <a16:creationId xmlns:a16="http://schemas.microsoft.com/office/drawing/2014/main" id="{6E2E46C9-C45A-EF24-1425-C4AC5ECAE959}"/>
                </a:ext>
              </a:extLst>
            </p:cNvPr>
            <p:cNvSpPr txBox="1"/>
            <p:nvPr/>
          </p:nvSpPr>
          <p:spPr>
            <a:xfrm>
              <a:off x="640127" y="4683348"/>
              <a:ext cx="2236423" cy="646331"/>
            </a:xfrm>
            <a:prstGeom prst="rect">
              <a:avLst/>
            </a:prstGeom>
          </p:spPr>
          <p:txBody>
            <a:bodyPr wrap="square" lIns="0" tIns="0" rIns="0" bIns="0" rtlCol="0" anchor="t">
              <a:spAutoFit/>
            </a:bodyPr>
            <a:lstStyle/>
            <a:p>
              <a:pPr algn="l"/>
              <a:r>
                <a:rPr lang="en-US" sz="1400" dirty="0">
                  <a:solidFill>
                    <a:srgbClr val="333333"/>
                  </a:solidFill>
                  <a:latin typeface="Roboto" panose="02000000000000000000" pitchFamily="2" charset="0"/>
                  <a:ea typeface="Roboto" panose="02000000000000000000" pitchFamily="2" charset="0"/>
                </a:rPr>
                <a:t>Sixth Committee's second dedicated session to discuss draft treaty</a:t>
              </a:r>
            </a:p>
          </p:txBody>
        </p:sp>
        <p:sp>
          <p:nvSpPr>
            <p:cNvPr id="26" name="TextBox 7">
              <a:extLst>
                <a:ext uri="{FF2B5EF4-FFF2-40B4-BE49-F238E27FC236}">
                  <a16:creationId xmlns:a16="http://schemas.microsoft.com/office/drawing/2014/main" id="{5476F8CB-3880-7BD1-5A8D-6751D4E235E7}"/>
                </a:ext>
              </a:extLst>
            </p:cNvPr>
            <p:cNvSpPr txBox="1"/>
            <p:nvPr/>
          </p:nvSpPr>
          <p:spPr>
            <a:xfrm>
              <a:off x="5610445" y="4683348"/>
              <a:ext cx="2161338" cy="430887"/>
            </a:xfrm>
            <a:prstGeom prst="rect">
              <a:avLst/>
            </a:prstGeom>
          </p:spPr>
          <p:txBody>
            <a:bodyPr wrap="square" lIns="0" tIns="0" rIns="0" bIns="0" rtlCol="0" anchor="t">
              <a:spAutoFit/>
            </a:bodyPr>
            <a:lstStyle/>
            <a:p>
              <a:pPr algn="l"/>
              <a:r>
                <a:rPr lang="en-US" sz="1400" dirty="0">
                  <a:solidFill>
                    <a:srgbClr val="333333"/>
                  </a:solidFill>
                  <a:latin typeface="Roboto" panose="02000000000000000000" pitchFamily="2" charset="0"/>
                  <a:ea typeface="Roboto" panose="02000000000000000000" pitchFamily="2" charset="0"/>
                </a:rPr>
                <a:t>Sixth Committee Decisions on next step for draft treaty</a:t>
              </a:r>
            </a:p>
          </p:txBody>
        </p:sp>
      </p:grpSp>
      <p:sp>
        <p:nvSpPr>
          <p:cNvPr id="24" name="Oval 23">
            <a:extLst>
              <a:ext uri="{FF2B5EF4-FFF2-40B4-BE49-F238E27FC236}">
                <a16:creationId xmlns:a16="http://schemas.microsoft.com/office/drawing/2014/main" id="{3222B2AF-D74A-61DA-0F21-2B0B5FBE1E8D}"/>
              </a:ext>
            </a:extLst>
          </p:cNvPr>
          <p:cNvSpPr/>
          <p:nvPr/>
        </p:nvSpPr>
        <p:spPr>
          <a:xfrm>
            <a:off x="-2165350" y="806822"/>
            <a:ext cx="5936878" cy="593687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35" name="Picture 34">
            <a:extLst>
              <a:ext uri="{FF2B5EF4-FFF2-40B4-BE49-F238E27FC236}">
                <a16:creationId xmlns:a16="http://schemas.microsoft.com/office/drawing/2014/main" id="{C6099EFC-24BC-9294-4EAF-898973B9DCE2}"/>
              </a:ext>
            </a:extLst>
          </p:cNvPr>
          <p:cNvPicPr>
            <a:picLocks noChangeAspect="1"/>
          </p:cNvPicPr>
          <p:nvPr/>
        </p:nvPicPr>
        <p:blipFill>
          <a:blip r:embed="rId3"/>
          <a:stretch>
            <a:fillRect/>
          </a:stretch>
        </p:blipFill>
        <p:spPr>
          <a:xfrm>
            <a:off x="485451" y="1952625"/>
            <a:ext cx="2242198" cy="3711575"/>
          </a:xfrm>
          <a:prstGeom prst="rect">
            <a:avLst/>
          </a:prstGeom>
        </p:spPr>
      </p:pic>
    </p:spTree>
    <p:extLst>
      <p:ext uri="{BB962C8B-B14F-4D97-AF65-F5344CB8AC3E}">
        <p14:creationId xmlns:p14="http://schemas.microsoft.com/office/powerpoint/2010/main" val="186220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January 2024 Update</a:t>
            </a:r>
          </a:p>
        </p:txBody>
      </p:sp>
      <p:sp>
        <p:nvSpPr>
          <p:cNvPr id="5" name="TextBox 7">
            <a:extLst>
              <a:ext uri="{FF2B5EF4-FFF2-40B4-BE49-F238E27FC236}">
                <a16:creationId xmlns:a16="http://schemas.microsoft.com/office/drawing/2014/main" id="{0D6161D3-6115-A333-772A-868547987625}"/>
              </a:ext>
            </a:extLst>
          </p:cNvPr>
          <p:cNvSpPr txBox="1"/>
          <p:nvPr/>
        </p:nvSpPr>
        <p:spPr>
          <a:xfrm>
            <a:off x="947739" y="1443593"/>
            <a:ext cx="5364162" cy="4801314"/>
          </a:xfrm>
          <a:prstGeom prst="rect">
            <a:avLst/>
          </a:prstGeom>
        </p:spPr>
        <p:txBody>
          <a:bodyPr wrap="square" lIns="0" tIns="0" rIns="0" bIns="0" rtlCol="0" anchor="t">
            <a:spAutoFit/>
          </a:bodyPr>
          <a:lstStyle/>
          <a:p>
            <a:pPr algn="l"/>
            <a:r>
              <a:rPr lang="en-US" sz="2400" dirty="0">
                <a:solidFill>
                  <a:srgbClr val="333333"/>
                </a:solidFill>
                <a:latin typeface="Roboto Black" panose="02000000000000000000" pitchFamily="2" charset="0"/>
                <a:ea typeface="Roboto Black" panose="02000000000000000000" pitchFamily="2" charset="0"/>
              </a:rPr>
              <a:t>In January 2024, the UN published Member States' written comments on a potential crimes against humanity treaty. </a:t>
            </a:r>
          </a:p>
          <a:p>
            <a:pPr algn="l"/>
            <a:endParaRPr lang="en-US" sz="2400" dirty="0">
              <a:solidFill>
                <a:srgbClr val="333333"/>
              </a:solidFill>
              <a:latin typeface="Roboto Black" panose="02000000000000000000" pitchFamily="2" charset="0"/>
              <a:ea typeface="Roboto Black" panose="02000000000000000000" pitchFamily="2" charset="0"/>
            </a:endParaRPr>
          </a:p>
          <a:p>
            <a:pPr algn="l"/>
            <a:r>
              <a:rPr lang="en-US" sz="2400" dirty="0">
                <a:solidFill>
                  <a:srgbClr val="333333"/>
                </a:solidFill>
                <a:latin typeface="Roboto Black" panose="02000000000000000000" pitchFamily="2" charset="0"/>
                <a:ea typeface="Roboto Black" panose="02000000000000000000" pitchFamily="2" charset="0"/>
              </a:rPr>
              <a:t>Out of 30 comments, 6 specifically mentioned the potential inclusion of gender apartheid as a crime against humanity and 16 raised other gendered considerations.</a:t>
            </a:r>
          </a:p>
          <a:p>
            <a:pPr algn="l"/>
            <a:endParaRPr lang="en-US" sz="2400" dirty="0">
              <a:solidFill>
                <a:srgbClr val="333333"/>
              </a:solidFill>
              <a:latin typeface="Roboto Black" panose="02000000000000000000" pitchFamily="2" charset="0"/>
              <a:ea typeface="Roboto Black" panose="02000000000000000000" pitchFamily="2" charset="0"/>
            </a:endParaRPr>
          </a:p>
          <a:p>
            <a:pPr algn="l"/>
            <a:endParaRPr lang="en-US" sz="2400" dirty="0">
              <a:solidFill>
                <a:srgbClr val="333333"/>
              </a:solidFill>
              <a:latin typeface="Roboto Black" panose="02000000000000000000" pitchFamily="2" charset="0"/>
              <a:ea typeface="Roboto Black" panose="02000000000000000000" pitchFamily="2" charset="0"/>
            </a:endParaRPr>
          </a:p>
          <a:p>
            <a:pPr algn="l"/>
            <a:endParaRPr lang="en-US" sz="2400" dirty="0">
              <a:solidFill>
                <a:srgbClr val="333333"/>
              </a:solidFill>
              <a:latin typeface="Roboto Black" panose="02000000000000000000" pitchFamily="2" charset="0"/>
              <a:ea typeface="Roboto Black" panose="02000000000000000000" pitchFamily="2" charset="0"/>
            </a:endParaRPr>
          </a:p>
        </p:txBody>
      </p:sp>
      <p:sp>
        <p:nvSpPr>
          <p:cNvPr id="3" name="Freeform 5">
            <a:extLst>
              <a:ext uri="{FF2B5EF4-FFF2-40B4-BE49-F238E27FC236}">
                <a16:creationId xmlns:a16="http://schemas.microsoft.com/office/drawing/2014/main" id="{EA21AD86-F39A-9A57-C1E9-7FCC00AC3E44}"/>
              </a:ext>
            </a:extLst>
          </p:cNvPr>
          <p:cNvSpPr/>
          <p:nvPr/>
        </p:nvSpPr>
        <p:spPr>
          <a:xfrm>
            <a:off x="6927850" y="1325719"/>
            <a:ext cx="4498523" cy="4584544"/>
          </a:xfrm>
          <a:custGeom>
            <a:avLst/>
            <a:gdLst/>
            <a:ahLst/>
            <a:cxnLst/>
            <a:rect l="l" t="t" r="r" b="b"/>
            <a:pathLst>
              <a:path w="7193596" h="7331152">
                <a:moveTo>
                  <a:pt x="0" y="0"/>
                </a:moveTo>
                <a:lnTo>
                  <a:pt x="7193596" y="0"/>
                </a:lnTo>
                <a:lnTo>
                  <a:pt x="7193596" y="7331152"/>
                </a:lnTo>
                <a:lnTo>
                  <a:pt x="0" y="7331152"/>
                </a:lnTo>
                <a:lnTo>
                  <a:pt x="0" y="0"/>
                </a:lnTo>
                <a:close/>
              </a:path>
            </a:pathLst>
          </a:custGeom>
          <a:blipFill>
            <a:blip r:embed="rId3"/>
            <a:stretch>
              <a:fillRect t="-1207" b="-1207"/>
            </a:stretch>
          </a:blipFill>
        </p:spPr>
        <p:txBody>
          <a:bodyPr/>
          <a:lstStyle/>
          <a:p>
            <a:endParaRPr lang="en-US"/>
          </a:p>
        </p:txBody>
      </p:sp>
    </p:spTree>
    <p:extLst>
      <p:ext uri="{BB962C8B-B14F-4D97-AF65-F5344CB8AC3E}">
        <p14:creationId xmlns:p14="http://schemas.microsoft.com/office/powerpoint/2010/main" val="57498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January 2024 Update</a:t>
            </a:r>
          </a:p>
        </p:txBody>
      </p:sp>
      <p:sp>
        <p:nvSpPr>
          <p:cNvPr id="2" name="Freeform 5">
            <a:extLst>
              <a:ext uri="{FF2B5EF4-FFF2-40B4-BE49-F238E27FC236}">
                <a16:creationId xmlns:a16="http://schemas.microsoft.com/office/drawing/2014/main" id="{8FCBF088-9670-B539-8F46-D6F5DEC7258D}"/>
              </a:ext>
            </a:extLst>
          </p:cNvPr>
          <p:cNvSpPr/>
          <p:nvPr/>
        </p:nvSpPr>
        <p:spPr>
          <a:xfrm>
            <a:off x="1918014" y="633068"/>
            <a:ext cx="8889686" cy="6072532"/>
          </a:xfrm>
          <a:custGeom>
            <a:avLst/>
            <a:gdLst/>
            <a:ahLst/>
            <a:cxnLst/>
            <a:rect l="l" t="t" r="r" b="b"/>
            <a:pathLst>
              <a:path w="12196820" h="8331630">
                <a:moveTo>
                  <a:pt x="0" y="0"/>
                </a:moveTo>
                <a:lnTo>
                  <a:pt x="12196820" y="0"/>
                </a:lnTo>
                <a:lnTo>
                  <a:pt x="12196820" y="8331630"/>
                </a:lnTo>
                <a:lnTo>
                  <a:pt x="0" y="833163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487174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Afghanistan Program</a:t>
            </a:r>
          </a:p>
        </p:txBody>
      </p:sp>
      <p:grpSp>
        <p:nvGrpSpPr>
          <p:cNvPr id="19" name="Group 18">
            <a:extLst>
              <a:ext uri="{FF2B5EF4-FFF2-40B4-BE49-F238E27FC236}">
                <a16:creationId xmlns:a16="http://schemas.microsoft.com/office/drawing/2014/main" id="{3AB66255-A1C3-0EBA-30CD-0924252D15DE}"/>
              </a:ext>
            </a:extLst>
          </p:cNvPr>
          <p:cNvGrpSpPr/>
          <p:nvPr/>
        </p:nvGrpSpPr>
        <p:grpSpPr>
          <a:xfrm>
            <a:off x="722226" y="2119010"/>
            <a:ext cx="8031750" cy="2556062"/>
            <a:chOff x="1139232" y="1403266"/>
            <a:chExt cx="8031750" cy="2556062"/>
          </a:xfrm>
        </p:grpSpPr>
        <p:sp>
          <p:nvSpPr>
            <p:cNvPr id="10" name="TextBox 12">
              <a:extLst>
                <a:ext uri="{FF2B5EF4-FFF2-40B4-BE49-F238E27FC236}">
                  <a16:creationId xmlns:a16="http://schemas.microsoft.com/office/drawing/2014/main" id="{B65DFE5B-9459-5CB1-AD92-4C102BD462BA}"/>
                </a:ext>
              </a:extLst>
            </p:cNvPr>
            <p:cNvSpPr txBox="1"/>
            <p:nvPr/>
          </p:nvSpPr>
          <p:spPr>
            <a:xfrm>
              <a:off x="1139232" y="1925262"/>
              <a:ext cx="6849208" cy="468077"/>
            </a:xfrm>
            <a:prstGeom prst="rect">
              <a:avLst/>
            </a:prstGeom>
          </p:spPr>
          <p:txBody>
            <a:bodyPr wrap="square" lIns="0" tIns="0" rIns="0" bIns="0" rtlCol="0" anchor="t">
              <a:spAutoFit/>
            </a:bodyPr>
            <a:lstStyle/>
            <a:p>
              <a:pPr algn="just">
                <a:lnSpc>
                  <a:spcPts val="4200"/>
                </a:lnSpc>
              </a:pPr>
              <a:r>
                <a:rPr lang="en-US" sz="1600" dirty="0">
                  <a:solidFill>
                    <a:srgbClr val="333333"/>
                  </a:solidFill>
                  <a:latin typeface="Roboto" panose="02000000000000000000" pitchFamily="2" charset="0"/>
                  <a:ea typeface="Roboto" panose="02000000000000000000" pitchFamily="2" charset="0"/>
                </a:rPr>
                <a:t>Inside Afghanistan’s Gender Apartheid Platform</a:t>
              </a:r>
            </a:p>
          </p:txBody>
        </p:sp>
        <p:sp>
          <p:nvSpPr>
            <p:cNvPr id="11" name="TextBox 13">
              <a:extLst>
                <a:ext uri="{FF2B5EF4-FFF2-40B4-BE49-F238E27FC236}">
                  <a16:creationId xmlns:a16="http://schemas.microsoft.com/office/drawing/2014/main" id="{1A2F0BFC-3A9C-8FB6-DA3F-7EFF273BDDD4}"/>
                </a:ext>
              </a:extLst>
            </p:cNvPr>
            <p:cNvSpPr txBox="1"/>
            <p:nvPr/>
          </p:nvSpPr>
          <p:spPr>
            <a:xfrm>
              <a:off x="1139232" y="1403266"/>
              <a:ext cx="6849208" cy="468077"/>
            </a:xfrm>
            <a:prstGeom prst="rect">
              <a:avLst/>
            </a:prstGeom>
          </p:spPr>
          <p:txBody>
            <a:bodyPr wrap="square" lIns="0" tIns="0" rIns="0" bIns="0" rtlCol="0" anchor="t">
              <a:spAutoFit/>
            </a:bodyPr>
            <a:lstStyle/>
            <a:p>
              <a:pPr algn="just">
                <a:lnSpc>
                  <a:spcPts val="4200"/>
                </a:lnSpc>
              </a:pPr>
              <a:r>
                <a:rPr lang="en-US" sz="1600" dirty="0">
                  <a:solidFill>
                    <a:srgbClr val="333333"/>
                  </a:solidFill>
                  <a:latin typeface="Roboto" panose="02000000000000000000" pitchFamily="2" charset="0"/>
                  <a:ea typeface="Roboto" panose="02000000000000000000" pitchFamily="2" charset="0"/>
                </a:rPr>
                <a:t>Civic mobilization to end Gender Apartheid</a:t>
              </a:r>
            </a:p>
          </p:txBody>
        </p:sp>
        <p:sp>
          <p:nvSpPr>
            <p:cNvPr id="12" name="TextBox 14">
              <a:extLst>
                <a:ext uri="{FF2B5EF4-FFF2-40B4-BE49-F238E27FC236}">
                  <a16:creationId xmlns:a16="http://schemas.microsoft.com/office/drawing/2014/main" id="{9F13C08E-02D3-C202-0FD8-BF7355F882A9}"/>
                </a:ext>
              </a:extLst>
            </p:cNvPr>
            <p:cNvSpPr txBox="1"/>
            <p:nvPr/>
          </p:nvSpPr>
          <p:spPr>
            <a:xfrm>
              <a:off x="1139232" y="2447258"/>
              <a:ext cx="8031750" cy="468077"/>
            </a:xfrm>
            <a:prstGeom prst="rect">
              <a:avLst/>
            </a:prstGeom>
          </p:spPr>
          <p:txBody>
            <a:bodyPr wrap="square" lIns="0" tIns="0" rIns="0" bIns="0" rtlCol="0" anchor="t">
              <a:spAutoFit/>
            </a:bodyPr>
            <a:lstStyle/>
            <a:p>
              <a:pPr algn="just">
                <a:lnSpc>
                  <a:spcPts val="4200"/>
                </a:lnSpc>
              </a:pPr>
              <a:r>
                <a:rPr lang="en-US" sz="1600" dirty="0">
                  <a:solidFill>
                    <a:srgbClr val="333333"/>
                  </a:solidFill>
                  <a:latin typeface="Roboto" panose="02000000000000000000" pitchFamily="2" charset="0"/>
                  <a:ea typeface="Roboto" panose="02000000000000000000" pitchFamily="2" charset="0"/>
                </a:rPr>
                <a:t>Afghanistan Research Network</a:t>
              </a:r>
            </a:p>
          </p:txBody>
        </p:sp>
        <p:sp>
          <p:nvSpPr>
            <p:cNvPr id="13" name="TextBox 15">
              <a:extLst>
                <a:ext uri="{FF2B5EF4-FFF2-40B4-BE49-F238E27FC236}">
                  <a16:creationId xmlns:a16="http://schemas.microsoft.com/office/drawing/2014/main" id="{8AC4EF83-1439-884B-BC42-9717A35D47DC}"/>
                </a:ext>
              </a:extLst>
            </p:cNvPr>
            <p:cNvSpPr txBox="1"/>
            <p:nvPr/>
          </p:nvSpPr>
          <p:spPr>
            <a:xfrm>
              <a:off x="1139232" y="2969254"/>
              <a:ext cx="6849208" cy="468077"/>
            </a:xfrm>
            <a:prstGeom prst="rect">
              <a:avLst/>
            </a:prstGeom>
          </p:spPr>
          <p:txBody>
            <a:bodyPr wrap="square" lIns="0" tIns="0" rIns="0" bIns="0" rtlCol="0" anchor="t">
              <a:spAutoFit/>
            </a:bodyPr>
            <a:lstStyle/>
            <a:p>
              <a:pPr algn="just">
                <a:lnSpc>
                  <a:spcPts val="4200"/>
                </a:lnSpc>
              </a:pPr>
              <a:r>
                <a:rPr lang="en-US" sz="1600" dirty="0">
                  <a:solidFill>
                    <a:srgbClr val="333333"/>
                  </a:solidFill>
                  <a:latin typeface="Roboto" panose="02000000000000000000" pitchFamily="2" charset="0"/>
                  <a:ea typeface="Roboto" panose="02000000000000000000" pitchFamily="2" charset="0"/>
                </a:rPr>
                <a:t>Arts and Culture Fund</a:t>
              </a:r>
            </a:p>
          </p:txBody>
        </p:sp>
        <p:sp>
          <p:nvSpPr>
            <p:cNvPr id="14" name="TextBox 16">
              <a:extLst>
                <a:ext uri="{FF2B5EF4-FFF2-40B4-BE49-F238E27FC236}">
                  <a16:creationId xmlns:a16="http://schemas.microsoft.com/office/drawing/2014/main" id="{43807081-1F37-C664-EC3C-F8EFAFB706E0}"/>
                </a:ext>
              </a:extLst>
            </p:cNvPr>
            <p:cNvSpPr txBox="1"/>
            <p:nvPr/>
          </p:nvSpPr>
          <p:spPr>
            <a:xfrm>
              <a:off x="1139232" y="3491251"/>
              <a:ext cx="6849208" cy="468077"/>
            </a:xfrm>
            <a:prstGeom prst="rect">
              <a:avLst/>
            </a:prstGeom>
          </p:spPr>
          <p:txBody>
            <a:bodyPr wrap="square" lIns="0" tIns="0" rIns="0" bIns="0" rtlCol="0" anchor="t">
              <a:spAutoFit/>
            </a:bodyPr>
            <a:lstStyle/>
            <a:p>
              <a:pPr algn="just">
                <a:lnSpc>
                  <a:spcPts val="4200"/>
                </a:lnSpc>
              </a:pPr>
              <a:r>
                <a:rPr lang="en-US" sz="1600" dirty="0" err="1">
                  <a:solidFill>
                    <a:srgbClr val="333333"/>
                  </a:solidFill>
                  <a:latin typeface="Roboto" panose="02000000000000000000" pitchFamily="2" charset="0"/>
                  <a:ea typeface="Roboto" panose="02000000000000000000" pitchFamily="2" charset="0"/>
                </a:rPr>
                <a:t>www.civic-engagement.org</a:t>
              </a:r>
              <a:endParaRPr lang="en-US" sz="1600" dirty="0">
                <a:solidFill>
                  <a:srgbClr val="333333"/>
                </a:solidFill>
                <a:latin typeface="Roboto" panose="02000000000000000000" pitchFamily="2" charset="0"/>
                <a:ea typeface="Roboto" panose="02000000000000000000" pitchFamily="2" charset="0"/>
              </a:endParaRPr>
            </a:p>
          </p:txBody>
        </p:sp>
      </p:grpSp>
      <p:sp>
        <p:nvSpPr>
          <p:cNvPr id="20" name="Freeform 9">
            <a:extLst>
              <a:ext uri="{FF2B5EF4-FFF2-40B4-BE49-F238E27FC236}">
                <a16:creationId xmlns:a16="http://schemas.microsoft.com/office/drawing/2014/main" id="{01138F35-1619-3FA5-CCCF-CCCDBC7B0BB8}"/>
              </a:ext>
            </a:extLst>
          </p:cNvPr>
          <p:cNvSpPr/>
          <p:nvPr/>
        </p:nvSpPr>
        <p:spPr>
          <a:xfrm>
            <a:off x="5704690" y="2242170"/>
            <a:ext cx="5928216" cy="2400510"/>
          </a:xfrm>
          <a:custGeom>
            <a:avLst/>
            <a:gdLst/>
            <a:ahLst/>
            <a:cxnLst/>
            <a:rect l="l" t="t" r="r" b="b"/>
            <a:pathLst>
              <a:path w="10493090" h="4248962">
                <a:moveTo>
                  <a:pt x="0" y="0"/>
                </a:moveTo>
                <a:lnTo>
                  <a:pt x="10493090" y="0"/>
                </a:lnTo>
                <a:lnTo>
                  <a:pt x="10493090" y="4248963"/>
                </a:lnTo>
                <a:lnTo>
                  <a:pt x="0" y="4248963"/>
                </a:lnTo>
                <a:lnTo>
                  <a:pt x="0" y="0"/>
                </a:lnTo>
                <a:close/>
              </a:path>
            </a:pathLst>
          </a:custGeom>
          <a:blipFill>
            <a:blip r:embed="rId3"/>
            <a:stretch>
              <a:fillRect/>
            </a:stretch>
          </a:blipFill>
        </p:spPr>
        <p:txBody>
          <a:bodyPr/>
          <a:lstStyle/>
          <a:p>
            <a:endParaRPr lang="en-US"/>
          </a:p>
        </p:txBody>
      </p:sp>
      <p:sp>
        <p:nvSpPr>
          <p:cNvPr id="22" name="Freeform 10">
            <a:extLst>
              <a:ext uri="{FF2B5EF4-FFF2-40B4-BE49-F238E27FC236}">
                <a16:creationId xmlns:a16="http://schemas.microsoft.com/office/drawing/2014/main" id="{47FE06CB-F9E0-17B0-3774-835B2A540C0D}"/>
              </a:ext>
            </a:extLst>
          </p:cNvPr>
          <p:cNvSpPr/>
          <p:nvPr/>
        </p:nvSpPr>
        <p:spPr>
          <a:xfrm>
            <a:off x="9079244" y="3737256"/>
            <a:ext cx="1946560" cy="2500459"/>
          </a:xfrm>
          <a:custGeom>
            <a:avLst/>
            <a:gdLst/>
            <a:ahLst/>
            <a:cxnLst/>
            <a:rect l="l" t="t" r="r" b="b"/>
            <a:pathLst>
              <a:path w="3445459" h="4425874">
                <a:moveTo>
                  <a:pt x="0" y="0"/>
                </a:moveTo>
                <a:lnTo>
                  <a:pt x="3445460" y="0"/>
                </a:lnTo>
                <a:lnTo>
                  <a:pt x="3445460" y="4425875"/>
                </a:lnTo>
                <a:lnTo>
                  <a:pt x="0" y="442587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60217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January 2024 Update</a:t>
            </a:r>
          </a:p>
        </p:txBody>
      </p:sp>
      <p:sp>
        <p:nvSpPr>
          <p:cNvPr id="2" name="Freeform 5">
            <a:extLst>
              <a:ext uri="{FF2B5EF4-FFF2-40B4-BE49-F238E27FC236}">
                <a16:creationId xmlns:a16="http://schemas.microsoft.com/office/drawing/2014/main" id="{8FCBF088-9670-B539-8F46-D6F5DEC7258D}"/>
              </a:ext>
            </a:extLst>
          </p:cNvPr>
          <p:cNvSpPr/>
          <p:nvPr/>
        </p:nvSpPr>
        <p:spPr>
          <a:xfrm>
            <a:off x="1918014" y="633068"/>
            <a:ext cx="8889686" cy="6072532"/>
          </a:xfrm>
          <a:custGeom>
            <a:avLst/>
            <a:gdLst/>
            <a:ahLst/>
            <a:cxnLst/>
            <a:rect l="l" t="t" r="r" b="b"/>
            <a:pathLst>
              <a:path w="12196820" h="8331630">
                <a:moveTo>
                  <a:pt x="0" y="0"/>
                </a:moveTo>
                <a:lnTo>
                  <a:pt x="12196820" y="0"/>
                </a:lnTo>
                <a:lnTo>
                  <a:pt x="12196820" y="8331630"/>
                </a:lnTo>
                <a:lnTo>
                  <a:pt x="0" y="833163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91547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April 2024 Update</a:t>
            </a:r>
          </a:p>
        </p:txBody>
      </p:sp>
      <p:sp>
        <p:nvSpPr>
          <p:cNvPr id="17" name="TextBox 7">
            <a:extLst>
              <a:ext uri="{FF2B5EF4-FFF2-40B4-BE49-F238E27FC236}">
                <a16:creationId xmlns:a16="http://schemas.microsoft.com/office/drawing/2014/main" id="{DB387EA3-8B72-6DB6-309B-4C9DC826EEEF}"/>
              </a:ext>
            </a:extLst>
          </p:cNvPr>
          <p:cNvSpPr txBox="1"/>
          <p:nvPr/>
        </p:nvSpPr>
        <p:spPr>
          <a:xfrm>
            <a:off x="955039" y="2139040"/>
            <a:ext cx="7542093" cy="246221"/>
          </a:xfrm>
          <a:prstGeom prst="rect">
            <a:avLst/>
          </a:prstGeom>
        </p:spPr>
        <p:txBody>
          <a:bodyPr wrap="square" lIns="0" tIns="0" rIns="0" bIns="0" rtlCol="0" anchor="t">
            <a:spAutoFit/>
          </a:bodyPr>
          <a:lstStyle/>
          <a:p>
            <a:pPr algn="l"/>
            <a:r>
              <a:rPr lang="en-US" sz="1600" b="1" dirty="0">
                <a:solidFill>
                  <a:srgbClr val="333333"/>
                </a:solidFill>
                <a:latin typeface="Roboto" panose="02000000000000000000" pitchFamily="2" charset="0"/>
                <a:ea typeface="Roboto" panose="02000000000000000000" pitchFamily="2" charset="0"/>
              </a:rPr>
              <a:t>States that supported:</a:t>
            </a:r>
          </a:p>
        </p:txBody>
      </p:sp>
      <p:grpSp>
        <p:nvGrpSpPr>
          <p:cNvPr id="8" name="Group 7">
            <a:extLst>
              <a:ext uri="{FF2B5EF4-FFF2-40B4-BE49-F238E27FC236}">
                <a16:creationId xmlns:a16="http://schemas.microsoft.com/office/drawing/2014/main" id="{D503EB81-DD7A-CA29-556B-93CF5D446CAE}"/>
              </a:ext>
            </a:extLst>
          </p:cNvPr>
          <p:cNvGrpSpPr/>
          <p:nvPr/>
        </p:nvGrpSpPr>
        <p:grpSpPr>
          <a:xfrm>
            <a:off x="1847850" y="2696289"/>
            <a:ext cx="4248151" cy="307777"/>
            <a:chOff x="1847850" y="2696289"/>
            <a:chExt cx="4248151" cy="307777"/>
          </a:xfrm>
        </p:grpSpPr>
        <p:sp>
          <p:nvSpPr>
            <p:cNvPr id="3" name="TextBox 7">
              <a:extLst>
                <a:ext uri="{FF2B5EF4-FFF2-40B4-BE49-F238E27FC236}">
                  <a16:creationId xmlns:a16="http://schemas.microsoft.com/office/drawing/2014/main" id="{1DC4BC13-E5EB-D98B-E276-1909AF4D1A58}"/>
                </a:ext>
              </a:extLst>
            </p:cNvPr>
            <p:cNvSpPr txBox="1"/>
            <p:nvPr/>
          </p:nvSpPr>
          <p:spPr>
            <a:xfrm>
              <a:off x="2326027" y="2696289"/>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Afghanistan</a:t>
              </a:r>
            </a:p>
          </p:txBody>
        </p:sp>
        <p:sp>
          <p:nvSpPr>
            <p:cNvPr id="4" name="Oval 3">
              <a:extLst>
                <a:ext uri="{FF2B5EF4-FFF2-40B4-BE49-F238E27FC236}">
                  <a16:creationId xmlns:a16="http://schemas.microsoft.com/office/drawing/2014/main" id="{23F8B306-7957-7777-A832-0DB54C2CC256}"/>
                </a:ext>
              </a:extLst>
            </p:cNvPr>
            <p:cNvSpPr/>
            <p:nvPr/>
          </p:nvSpPr>
          <p:spPr>
            <a:xfrm>
              <a:off x="1847850" y="2735838"/>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grpSp>
        <p:nvGrpSpPr>
          <p:cNvPr id="7" name="Group 6">
            <a:extLst>
              <a:ext uri="{FF2B5EF4-FFF2-40B4-BE49-F238E27FC236}">
                <a16:creationId xmlns:a16="http://schemas.microsoft.com/office/drawing/2014/main" id="{19660CE5-D835-39C0-DE97-FCB2FC969D74}"/>
              </a:ext>
            </a:extLst>
          </p:cNvPr>
          <p:cNvGrpSpPr/>
          <p:nvPr/>
        </p:nvGrpSpPr>
        <p:grpSpPr>
          <a:xfrm>
            <a:off x="1847850" y="3263602"/>
            <a:ext cx="4248151" cy="307777"/>
            <a:chOff x="1847850" y="3263602"/>
            <a:chExt cx="4248151" cy="307777"/>
          </a:xfrm>
        </p:grpSpPr>
        <p:sp>
          <p:nvSpPr>
            <p:cNvPr id="13" name="TextBox 7">
              <a:extLst>
                <a:ext uri="{FF2B5EF4-FFF2-40B4-BE49-F238E27FC236}">
                  <a16:creationId xmlns:a16="http://schemas.microsoft.com/office/drawing/2014/main" id="{77679C69-14AB-D88A-8A4F-105826F77FB3}"/>
                </a:ext>
              </a:extLst>
            </p:cNvPr>
            <p:cNvSpPr txBox="1"/>
            <p:nvPr/>
          </p:nvSpPr>
          <p:spPr>
            <a:xfrm>
              <a:off x="2326027" y="3263602"/>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Australia</a:t>
              </a:r>
            </a:p>
          </p:txBody>
        </p:sp>
        <p:sp>
          <p:nvSpPr>
            <p:cNvPr id="14" name="Oval 13">
              <a:extLst>
                <a:ext uri="{FF2B5EF4-FFF2-40B4-BE49-F238E27FC236}">
                  <a16:creationId xmlns:a16="http://schemas.microsoft.com/office/drawing/2014/main" id="{0DB4C0A3-6282-DD8C-7E7F-2F4B025DADDB}"/>
                </a:ext>
              </a:extLst>
            </p:cNvPr>
            <p:cNvSpPr/>
            <p:nvPr/>
          </p:nvSpPr>
          <p:spPr>
            <a:xfrm>
              <a:off x="1847850" y="3303151"/>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grpSp>
        <p:nvGrpSpPr>
          <p:cNvPr id="6" name="Group 5">
            <a:extLst>
              <a:ext uri="{FF2B5EF4-FFF2-40B4-BE49-F238E27FC236}">
                <a16:creationId xmlns:a16="http://schemas.microsoft.com/office/drawing/2014/main" id="{DBD5A161-577C-5C92-6DC7-6F281C0B2946}"/>
              </a:ext>
            </a:extLst>
          </p:cNvPr>
          <p:cNvGrpSpPr/>
          <p:nvPr/>
        </p:nvGrpSpPr>
        <p:grpSpPr>
          <a:xfrm>
            <a:off x="1847850" y="3830915"/>
            <a:ext cx="4248151" cy="307777"/>
            <a:chOff x="1847850" y="3830915"/>
            <a:chExt cx="4248151" cy="307777"/>
          </a:xfrm>
        </p:grpSpPr>
        <p:sp>
          <p:nvSpPr>
            <p:cNvPr id="16" name="TextBox 7">
              <a:extLst>
                <a:ext uri="{FF2B5EF4-FFF2-40B4-BE49-F238E27FC236}">
                  <a16:creationId xmlns:a16="http://schemas.microsoft.com/office/drawing/2014/main" id="{65EEDC8E-185C-3E56-64F4-C20046ED47D2}"/>
                </a:ext>
              </a:extLst>
            </p:cNvPr>
            <p:cNvSpPr txBox="1"/>
            <p:nvPr/>
          </p:nvSpPr>
          <p:spPr>
            <a:xfrm>
              <a:off x="2326027" y="3830915"/>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Brazil</a:t>
              </a:r>
            </a:p>
          </p:txBody>
        </p:sp>
        <p:sp>
          <p:nvSpPr>
            <p:cNvPr id="19" name="Oval 18">
              <a:extLst>
                <a:ext uri="{FF2B5EF4-FFF2-40B4-BE49-F238E27FC236}">
                  <a16:creationId xmlns:a16="http://schemas.microsoft.com/office/drawing/2014/main" id="{45657715-2937-8C28-6ABC-4B4EB68BA26F}"/>
                </a:ext>
              </a:extLst>
            </p:cNvPr>
            <p:cNvSpPr/>
            <p:nvPr/>
          </p:nvSpPr>
          <p:spPr>
            <a:xfrm>
              <a:off x="1847850" y="3870464"/>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grpSp>
        <p:nvGrpSpPr>
          <p:cNvPr id="5" name="Group 4">
            <a:extLst>
              <a:ext uri="{FF2B5EF4-FFF2-40B4-BE49-F238E27FC236}">
                <a16:creationId xmlns:a16="http://schemas.microsoft.com/office/drawing/2014/main" id="{0D97826F-8583-8889-28C6-9E3B5A6A800B}"/>
              </a:ext>
            </a:extLst>
          </p:cNvPr>
          <p:cNvGrpSpPr/>
          <p:nvPr/>
        </p:nvGrpSpPr>
        <p:grpSpPr>
          <a:xfrm>
            <a:off x="1847850" y="4398228"/>
            <a:ext cx="4248151" cy="307777"/>
            <a:chOff x="1847850" y="4398228"/>
            <a:chExt cx="4248151" cy="307777"/>
          </a:xfrm>
        </p:grpSpPr>
        <p:sp>
          <p:nvSpPr>
            <p:cNvPr id="21" name="TextBox 7">
              <a:extLst>
                <a:ext uri="{FF2B5EF4-FFF2-40B4-BE49-F238E27FC236}">
                  <a16:creationId xmlns:a16="http://schemas.microsoft.com/office/drawing/2014/main" id="{1DC2DF3F-2186-9B92-6DB8-3FCFBBFE083F}"/>
                </a:ext>
              </a:extLst>
            </p:cNvPr>
            <p:cNvSpPr txBox="1"/>
            <p:nvPr/>
          </p:nvSpPr>
          <p:spPr>
            <a:xfrm>
              <a:off x="2326027" y="4398228"/>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Malta</a:t>
              </a:r>
            </a:p>
          </p:txBody>
        </p:sp>
        <p:sp>
          <p:nvSpPr>
            <p:cNvPr id="22" name="Oval 21">
              <a:extLst>
                <a:ext uri="{FF2B5EF4-FFF2-40B4-BE49-F238E27FC236}">
                  <a16:creationId xmlns:a16="http://schemas.microsoft.com/office/drawing/2014/main" id="{A6BCCD0E-03AA-87A4-6E93-61A663382D90}"/>
                </a:ext>
              </a:extLst>
            </p:cNvPr>
            <p:cNvSpPr/>
            <p:nvPr/>
          </p:nvSpPr>
          <p:spPr>
            <a:xfrm>
              <a:off x="1847850" y="4437777"/>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grpSp>
        <p:nvGrpSpPr>
          <p:cNvPr id="2" name="Group 1">
            <a:extLst>
              <a:ext uri="{FF2B5EF4-FFF2-40B4-BE49-F238E27FC236}">
                <a16:creationId xmlns:a16="http://schemas.microsoft.com/office/drawing/2014/main" id="{027CE1BC-385E-C45A-5E36-A8A60F13D522}"/>
              </a:ext>
            </a:extLst>
          </p:cNvPr>
          <p:cNvGrpSpPr/>
          <p:nvPr/>
        </p:nvGrpSpPr>
        <p:grpSpPr>
          <a:xfrm>
            <a:off x="1847850" y="4965541"/>
            <a:ext cx="4248151" cy="307777"/>
            <a:chOff x="1847850" y="4965541"/>
            <a:chExt cx="4248151" cy="307777"/>
          </a:xfrm>
        </p:grpSpPr>
        <p:sp>
          <p:nvSpPr>
            <p:cNvPr id="25" name="TextBox 7">
              <a:extLst>
                <a:ext uri="{FF2B5EF4-FFF2-40B4-BE49-F238E27FC236}">
                  <a16:creationId xmlns:a16="http://schemas.microsoft.com/office/drawing/2014/main" id="{3B25F921-CC7C-FF02-2A1A-2777E1781493}"/>
                </a:ext>
              </a:extLst>
            </p:cNvPr>
            <p:cNvSpPr txBox="1"/>
            <p:nvPr/>
          </p:nvSpPr>
          <p:spPr>
            <a:xfrm>
              <a:off x="2326027" y="4965541"/>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Mexico</a:t>
              </a:r>
            </a:p>
          </p:txBody>
        </p:sp>
        <p:sp>
          <p:nvSpPr>
            <p:cNvPr id="26" name="Oval 25">
              <a:extLst>
                <a:ext uri="{FF2B5EF4-FFF2-40B4-BE49-F238E27FC236}">
                  <a16:creationId xmlns:a16="http://schemas.microsoft.com/office/drawing/2014/main" id="{8BE7EA47-9284-A24E-CEDC-B6423E409CC2}"/>
                </a:ext>
              </a:extLst>
            </p:cNvPr>
            <p:cNvSpPr/>
            <p:nvPr/>
          </p:nvSpPr>
          <p:spPr>
            <a:xfrm>
              <a:off x="1847850" y="500509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grpSp>
        <p:nvGrpSpPr>
          <p:cNvPr id="9" name="Group 8">
            <a:extLst>
              <a:ext uri="{FF2B5EF4-FFF2-40B4-BE49-F238E27FC236}">
                <a16:creationId xmlns:a16="http://schemas.microsoft.com/office/drawing/2014/main" id="{2C49FF26-CB2F-2BCF-E6F6-E6AB04F62C77}"/>
              </a:ext>
            </a:extLst>
          </p:cNvPr>
          <p:cNvGrpSpPr/>
          <p:nvPr/>
        </p:nvGrpSpPr>
        <p:grpSpPr>
          <a:xfrm>
            <a:off x="6096000" y="2696289"/>
            <a:ext cx="4248151" cy="307777"/>
            <a:chOff x="1847850" y="2696289"/>
            <a:chExt cx="4248151" cy="307777"/>
          </a:xfrm>
        </p:grpSpPr>
        <p:sp>
          <p:nvSpPr>
            <p:cNvPr id="10" name="TextBox 7">
              <a:extLst>
                <a:ext uri="{FF2B5EF4-FFF2-40B4-BE49-F238E27FC236}">
                  <a16:creationId xmlns:a16="http://schemas.microsoft.com/office/drawing/2014/main" id="{B70285FC-4C8E-9396-BBDD-A769F0F5DEDD}"/>
                </a:ext>
              </a:extLst>
            </p:cNvPr>
            <p:cNvSpPr txBox="1"/>
            <p:nvPr/>
          </p:nvSpPr>
          <p:spPr>
            <a:xfrm>
              <a:off x="2326027" y="2696289"/>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United States</a:t>
              </a:r>
            </a:p>
          </p:txBody>
        </p:sp>
        <p:sp>
          <p:nvSpPr>
            <p:cNvPr id="27" name="Oval 26">
              <a:extLst>
                <a:ext uri="{FF2B5EF4-FFF2-40B4-BE49-F238E27FC236}">
                  <a16:creationId xmlns:a16="http://schemas.microsoft.com/office/drawing/2014/main" id="{1A98E39C-308B-057F-0675-DA8EBF68B4EF}"/>
                </a:ext>
              </a:extLst>
            </p:cNvPr>
            <p:cNvSpPr/>
            <p:nvPr/>
          </p:nvSpPr>
          <p:spPr>
            <a:xfrm>
              <a:off x="1847850" y="2735838"/>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grpSp>
        <p:nvGrpSpPr>
          <p:cNvPr id="28" name="Group 27">
            <a:extLst>
              <a:ext uri="{FF2B5EF4-FFF2-40B4-BE49-F238E27FC236}">
                <a16:creationId xmlns:a16="http://schemas.microsoft.com/office/drawing/2014/main" id="{54202733-A45C-DD57-1C48-84CF932FCD80}"/>
              </a:ext>
            </a:extLst>
          </p:cNvPr>
          <p:cNvGrpSpPr/>
          <p:nvPr/>
        </p:nvGrpSpPr>
        <p:grpSpPr>
          <a:xfrm>
            <a:off x="6096000" y="3263602"/>
            <a:ext cx="4248151" cy="307777"/>
            <a:chOff x="1847850" y="3263602"/>
            <a:chExt cx="4248151" cy="307777"/>
          </a:xfrm>
        </p:grpSpPr>
        <p:sp>
          <p:nvSpPr>
            <p:cNvPr id="29" name="TextBox 7">
              <a:extLst>
                <a:ext uri="{FF2B5EF4-FFF2-40B4-BE49-F238E27FC236}">
                  <a16:creationId xmlns:a16="http://schemas.microsoft.com/office/drawing/2014/main" id="{70DEB1F3-7650-E893-500A-1000698441F0}"/>
                </a:ext>
              </a:extLst>
            </p:cNvPr>
            <p:cNvSpPr txBox="1"/>
            <p:nvPr/>
          </p:nvSpPr>
          <p:spPr>
            <a:xfrm>
              <a:off x="2326027" y="3263602"/>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Philippines</a:t>
              </a:r>
            </a:p>
          </p:txBody>
        </p:sp>
        <p:sp>
          <p:nvSpPr>
            <p:cNvPr id="30" name="Oval 29">
              <a:extLst>
                <a:ext uri="{FF2B5EF4-FFF2-40B4-BE49-F238E27FC236}">
                  <a16:creationId xmlns:a16="http://schemas.microsoft.com/office/drawing/2014/main" id="{DF770E25-7582-2278-DFA6-4BA02FFC9773}"/>
                </a:ext>
              </a:extLst>
            </p:cNvPr>
            <p:cNvSpPr/>
            <p:nvPr/>
          </p:nvSpPr>
          <p:spPr>
            <a:xfrm>
              <a:off x="1847850" y="3303151"/>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grpSp>
        <p:nvGrpSpPr>
          <p:cNvPr id="32" name="Group 31">
            <a:extLst>
              <a:ext uri="{FF2B5EF4-FFF2-40B4-BE49-F238E27FC236}">
                <a16:creationId xmlns:a16="http://schemas.microsoft.com/office/drawing/2014/main" id="{5FCEF58F-648E-C439-5381-06CACA82DD40}"/>
              </a:ext>
            </a:extLst>
          </p:cNvPr>
          <p:cNvGrpSpPr/>
          <p:nvPr/>
        </p:nvGrpSpPr>
        <p:grpSpPr>
          <a:xfrm>
            <a:off x="6096000" y="3830915"/>
            <a:ext cx="4248151" cy="307777"/>
            <a:chOff x="1847850" y="3830915"/>
            <a:chExt cx="4248151" cy="307777"/>
          </a:xfrm>
        </p:grpSpPr>
        <p:sp>
          <p:nvSpPr>
            <p:cNvPr id="33" name="TextBox 7">
              <a:extLst>
                <a:ext uri="{FF2B5EF4-FFF2-40B4-BE49-F238E27FC236}">
                  <a16:creationId xmlns:a16="http://schemas.microsoft.com/office/drawing/2014/main" id="{A8B7C51C-69E4-AA30-2BC9-18150D22EE62}"/>
                </a:ext>
              </a:extLst>
            </p:cNvPr>
            <p:cNvSpPr txBox="1"/>
            <p:nvPr/>
          </p:nvSpPr>
          <p:spPr>
            <a:xfrm>
              <a:off x="2326027" y="3830915"/>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Chile</a:t>
              </a:r>
            </a:p>
          </p:txBody>
        </p:sp>
        <p:sp>
          <p:nvSpPr>
            <p:cNvPr id="34" name="Oval 33">
              <a:extLst>
                <a:ext uri="{FF2B5EF4-FFF2-40B4-BE49-F238E27FC236}">
                  <a16:creationId xmlns:a16="http://schemas.microsoft.com/office/drawing/2014/main" id="{0765C7A6-E429-337F-81B7-785E0559C364}"/>
                </a:ext>
              </a:extLst>
            </p:cNvPr>
            <p:cNvSpPr/>
            <p:nvPr/>
          </p:nvSpPr>
          <p:spPr>
            <a:xfrm>
              <a:off x="1847850" y="3870464"/>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grpSp>
        <p:nvGrpSpPr>
          <p:cNvPr id="35" name="Group 34">
            <a:extLst>
              <a:ext uri="{FF2B5EF4-FFF2-40B4-BE49-F238E27FC236}">
                <a16:creationId xmlns:a16="http://schemas.microsoft.com/office/drawing/2014/main" id="{2241D0E2-6BD3-7716-805E-9F5B84B082A4}"/>
              </a:ext>
            </a:extLst>
          </p:cNvPr>
          <p:cNvGrpSpPr/>
          <p:nvPr/>
        </p:nvGrpSpPr>
        <p:grpSpPr>
          <a:xfrm>
            <a:off x="6096000" y="4398228"/>
            <a:ext cx="4248151" cy="307777"/>
            <a:chOff x="1847850" y="4398228"/>
            <a:chExt cx="4248151" cy="307777"/>
          </a:xfrm>
        </p:grpSpPr>
        <p:sp>
          <p:nvSpPr>
            <p:cNvPr id="36" name="TextBox 7">
              <a:extLst>
                <a:ext uri="{FF2B5EF4-FFF2-40B4-BE49-F238E27FC236}">
                  <a16:creationId xmlns:a16="http://schemas.microsoft.com/office/drawing/2014/main" id="{971C917E-02CB-7478-41E7-35824BA92616}"/>
                </a:ext>
              </a:extLst>
            </p:cNvPr>
            <p:cNvSpPr txBox="1"/>
            <p:nvPr/>
          </p:nvSpPr>
          <p:spPr>
            <a:xfrm>
              <a:off x="2326027" y="4398228"/>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Iceland</a:t>
              </a:r>
            </a:p>
          </p:txBody>
        </p:sp>
        <p:sp>
          <p:nvSpPr>
            <p:cNvPr id="37" name="Oval 36">
              <a:extLst>
                <a:ext uri="{FF2B5EF4-FFF2-40B4-BE49-F238E27FC236}">
                  <a16:creationId xmlns:a16="http://schemas.microsoft.com/office/drawing/2014/main" id="{CA48766B-219E-116C-341B-7F0002940D9B}"/>
                </a:ext>
              </a:extLst>
            </p:cNvPr>
            <p:cNvSpPr/>
            <p:nvPr/>
          </p:nvSpPr>
          <p:spPr>
            <a:xfrm>
              <a:off x="1847850" y="4437777"/>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grpSp>
        <p:nvGrpSpPr>
          <p:cNvPr id="38" name="Group 37">
            <a:extLst>
              <a:ext uri="{FF2B5EF4-FFF2-40B4-BE49-F238E27FC236}">
                <a16:creationId xmlns:a16="http://schemas.microsoft.com/office/drawing/2014/main" id="{BE2EC5BE-290C-7F02-3CB0-7B21A88771DE}"/>
              </a:ext>
            </a:extLst>
          </p:cNvPr>
          <p:cNvGrpSpPr/>
          <p:nvPr/>
        </p:nvGrpSpPr>
        <p:grpSpPr>
          <a:xfrm>
            <a:off x="6096000" y="4965541"/>
            <a:ext cx="4248151" cy="307777"/>
            <a:chOff x="1847850" y="4965541"/>
            <a:chExt cx="4248151" cy="307777"/>
          </a:xfrm>
        </p:grpSpPr>
        <p:sp>
          <p:nvSpPr>
            <p:cNvPr id="39" name="TextBox 7">
              <a:extLst>
                <a:ext uri="{FF2B5EF4-FFF2-40B4-BE49-F238E27FC236}">
                  <a16:creationId xmlns:a16="http://schemas.microsoft.com/office/drawing/2014/main" id="{3CA18E7A-000B-A744-7168-676E22CC8608}"/>
                </a:ext>
              </a:extLst>
            </p:cNvPr>
            <p:cNvSpPr txBox="1"/>
            <p:nvPr/>
          </p:nvSpPr>
          <p:spPr>
            <a:xfrm>
              <a:off x="2326027" y="4965541"/>
              <a:ext cx="3769974" cy="307777"/>
            </a:xfrm>
            <a:prstGeom prst="rect">
              <a:avLst/>
            </a:prstGeom>
          </p:spPr>
          <p:txBody>
            <a:bodyPr wrap="square" lIns="0" tIns="0" rIns="0" bIns="0" rtlCol="0" anchor="t">
              <a:spAutoFit/>
            </a:bodyPr>
            <a:lstStyle/>
            <a:p>
              <a:pPr algn="l"/>
              <a:r>
                <a:rPr lang="en-US" sz="2000" b="1" dirty="0">
                  <a:solidFill>
                    <a:srgbClr val="333333"/>
                  </a:solidFill>
                  <a:latin typeface="Roboto Mono" pitchFamily="2" charset="0"/>
                  <a:ea typeface="Roboto Mono" pitchFamily="2" charset="0"/>
                </a:rPr>
                <a:t>Austria</a:t>
              </a:r>
            </a:p>
          </p:txBody>
        </p:sp>
        <p:sp>
          <p:nvSpPr>
            <p:cNvPr id="40" name="Oval 39">
              <a:extLst>
                <a:ext uri="{FF2B5EF4-FFF2-40B4-BE49-F238E27FC236}">
                  <a16:creationId xmlns:a16="http://schemas.microsoft.com/office/drawing/2014/main" id="{090E0DE3-A288-509F-A69F-720818443522}"/>
                </a:ext>
              </a:extLst>
            </p:cNvPr>
            <p:cNvSpPr/>
            <p:nvPr/>
          </p:nvSpPr>
          <p:spPr>
            <a:xfrm>
              <a:off x="1847850" y="500509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Roboto Mono" pitchFamily="2" charset="0"/>
                <a:ea typeface="Roboto Mono" pitchFamily="2" charset="0"/>
              </a:endParaRPr>
            </a:p>
          </p:txBody>
        </p:sp>
      </p:grpSp>
    </p:spTree>
    <p:extLst>
      <p:ext uri="{BB962C8B-B14F-4D97-AF65-F5344CB8AC3E}">
        <p14:creationId xmlns:p14="http://schemas.microsoft.com/office/powerpoint/2010/main" val="1014376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Implications of Recognizing Gender Apartheid</a:t>
            </a:r>
          </a:p>
        </p:txBody>
      </p:sp>
      <p:grpSp>
        <p:nvGrpSpPr>
          <p:cNvPr id="11" name="Group 10">
            <a:extLst>
              <a:ext uri="{FF2B5EF4-FFF2-40B4-BE49-F238E27FC236}">
                <a16:creationId xmlns:a16="http://schemas.microsoft.com/office/drawing/2014/main" id="{12AF9C93-9A80-0735-6767-D5E77224F61F}"/>
              </a:ext>
            </a:extLst>
          </p:cNvPr>
          <p:cNvGrpSpPr/>
          <p:nvPr/>
        </p:nvGrpSpPr>
        <p:grpSpPr>
          <a:xfrm>
            <a:off x="1847850" y="2107882"/>
            <a:ext cx="8280400" cy="492443"/>
            <a:chOff x="832463" y="3089989"/>
            <a:chExt cx="8280400" cy="492443"/>
          </a:xfrm>
        </p:grpSpPr>
        <p:sp>
          <p:nvSpPr>
            <p:cNvPr id="3" name="TextBox 7">
              <a:extLst>
                <a:ext uri="{FF2B5EF4-FFF2-40B4-BE49-F238E27FC236}">
                  <a16:creationId xmlns:a16="http://schemas.microsoft.com/office/drawing/2014/main" id="{1DC4BC13-E5EB-D98B-E276-1909AF4D1A58}"/>
                </a:ext>
              </a:extLst>
            </p:cNvPr>
            <p:cNvSpPr txBox="1"/>
            <p:nvPr/>
          </p:nvSpPr>
          <p:spPr>
            <a:xfrm>
              <a:off x="1310639" y="3089989"/>
              <a:ext cx="7802224" cy="492443"/>
            </a:xfrm>
            <a:prstGeom prst="rect">
              <a:avLst/>
            </a:prstGeom>
          </p:spPr>
          <p:txBody>
            <a:bodyPr wrap="square" lIns="0" tIns="0" rIns="0" bIns="0" rtlCol="0" anchor="t">
              <a:spAutoFit/>
            </a:bodyPr>
            <a:lstStyle/>
            <a:p>
              <a:pPr algn="l"/>
              <a:r>
                <a:rPr lang="en-US" sz="1600" dirty="0">
                  <a:solidFill>
                    <a:srgbClr val="333333"/>
                  </a:solidFill>
                  <a:latin typeface="Public Sans"/>
                </a:rPr>
                <a:t>Necessitate accountability and potential legal consequences. For women in Afghanistan, it would mean acknowledgment of their suffering and steps towards justice. </a:t>
              </a:r>
            </a:p>
          </p:txBody>
        </p:sp>
        <p:sp>
          <p:nvSpPr>
            <p:cNvPr id="4" name="Oval 3">
              <a:extLst>
                <a:ext uri="{FF2B5EF4-FFF2-40B4-BE49-F238E27FC236}">
                  <a16:creationId xmlns:a16="http://schemas.microsoft.com/office/drawing/2014/main" id="{23F8B306-7957-7777-A832-0DB54C2CC256}"/>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15" name="Group 14">
            <a:extLst>
              <a:ext uri="{FF2B5EF4-FFF2-40B4-BE49-F238E27FC236}">
                <a16:creationId xmlns:a16="http://schemas.microsoft.com/office/drawing/2014/main" id="{20188246-DEB0-80FA-1423-738EBDBBED59}"/>
              </a:ext>
            </a:extLst>
          </p:cNvPr>
          <p:cNvGrpSpPr/>
          <p:nvPr/>
        </p:nvGrpSpPr>
        <p:grpSpPr>
          <a:xfrm>
            <a:off x="1847850" y="2935764"/>
            <a:ext cx="8280400" cy="738664"/>
            <a:chOff x="832463" y="3089989"/>
            <a:chExt cx="8280400" cy="738664"/>
          </a:xfrm>
        </p:grpSpPr>
        <p:sp>
          <p:nvSpPr>
            <p:cNvPr id="16" name="TextBox 7">
              <a:extLst>
                <a:ext uri="{FF2B5EF4-FFF2-40B4-BE49-F238E27FC236}">
                  <a16:creationId xmlns:a16="http://schemas.microsoft.com/office/drawing/2014/main" id="{65EEDC8E-185C-3E56-64F4-C20046ED47D2}"/>
                </a:ext>
              </a:extLst>
            </p:cNvPr>
            <p:cNvSpPr txBox="1"/>
            <p:nvPr/>
          </p:nvSpPr>
          <p:spPr>
            <a:xfrm>
              <a:off x="1310639" y="3089989"/>
              <a:ext cx="7802224" cy="738664"/>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Recognizes that we are dealing with not just a set of isolated incidents or isolated bad actors, but an entire institutionalized regime that has put discrimination against women at the heart of its governing strategy.</a:t>
              </a:r>
            </a:p>
          </p:txBody>
        </p:sp>
        <p:sp>
          <p:nvSpPr>
            <p:cNvPr id="19" name="Oval 18">
              <a:extLst>
                <a:ext uri="{FF2B5EF4-FFF2-40B4-BE49-F238E27FC236}">
                  <a16:creationId xmlns:a16="http://schemas.microsoft.com/office/drawing/2014/main" id="{45657715-2937-8C28-6ABC-4B4EB68BA26F}"/>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3" name="Group 22">
            <a:extLst>
              <a:ext uri="{FF2B5EF4-FFF2-40B4-BE49-F238E27FC236}">
                <a16:creationId xmlns:a16="http://schemas.microsoft.com/office/drawing/2014/main" id="{E52A857D-EB44-12EF-FF66-336D1F3EA9F9}"/>
              </a:ext>
            </a:extLst>
          </p:cNvPr>
          <p:cNvGrpSpPr/>
          <p:nvPr/>
        </p:nvGrpSpPr>
        <p:grpSpPr>
          <a:xfrm>
            <a:off x="1847850" y="4009867"/>
            <a:ext cx="8280400" cy="492443"/>
            <a:chOff x="832463" y="3089989"/>
            <a:chExt cx="8280400" cy="492443"/>
          </a:xfrm>
        </p:grpSpPr>
        <p:sp>
          <p:nvSpPr>
            <p:cNvPr id="25" name="TextBox 7">
              <a:extLst>
                <a:ext uri="{FF2B5EF4-FFF2-40B4-BE49-F238E27FC236}">
                  <a16:creationId xmlns:a16="http://schemas.microsoft.com/office/drawing/2014/main" id="{3B25F921-CC7C-FF02-2A1A-2777E1781493}"/>
                </a:ext>
              </a:extLst>
            </p:cNvPr>
            <p:cNvSpPr txBox="1"/>
            <p:nvPr/>
          </p:nvSpPr>
          <p:spPr>
            <a:xfrm>
              <a:off x="1310639" y="3089989"/>
              <a:ext cx="7802224"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State parties would be obligated to take steps to prevent and punish and not to engage in gender apartheid. </a:t>
              </a:r>
            </a:p>
          </p:txBody>
        </p:sp>
        <p:sp>
          <p:nvSpPr>
            <p:cNvPr id="26" name="Oval 25">
              <a:extLst>
                <a:ext uri="{FF2B5EF4-FFF2-40B4-BE49-F238E27FC236}">
                  <a16:creationId xmlns:a16="http://schemas.microsoft.com/office/drawing/2014/main" id="{8BE7EA47-9284-A24E-CEDC-B6423E409CC2}"/>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5" name="Group 4">
            <a:extLst>
              <a:ext uri="{FF2B5EF4-FFF2-40B4-BE49-F238E27FC236}">
                <a16:creationId xmlns:a16="http://schemas.microsoft.com/office/drawing/2014/main" id="{794EBAA4-3593-5572-558D-18D8EA185023}"/>
              </a:ext>
            </a:extLst>
          </p:cNvPr>
          <p:cNvGrpSpPr/>
          <p:nvPr/>
        </p:nvGrpSpPr>
        <p:grpSpPr>
          <a:xfrm>
            <a:off x="1847850" y="4802376"/>
            <a:ext cx="8280400" cy="492443"/>
            <a:chOff x="832463" y="3089989"/>
            <a:chExt cx="8280400" cy="492443"/>
          </a:xfrm>
        </p:grpSpPr>
        <p:sp>
          <p:nvSpPr>
            <p:cNvPr id="6" name="TextBox 7">
              <a:extLst>
                <a:ext uri="{FF2B5EF4-FFF2-40B4-BE49-F238E27FC236}">
                  <a16:creationId xmlns:a16="http://schemas.microsoft.com/office/drawing/2014/main" id="{AD84A2EE-C43F-D00B-50AB-7D6F54FDD174}"/>
                </a:ext>
              </a:extLst>
            </p:cNvPr>
            <p:cNvSpPr txBox="1"/>
            <p:nvPr/>
          </p:nvSpPr>
          <p:spPr>
            <a:xfrm>
              <a:off x="1310639" y="3089989"/>
              <a:ext cx="7802224"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Like in South Africa, codification could prompt and mobilize a coordinated international response using all diplomatic, political, and legal modes of resistance.</a:t>
              </a:r>
            </a:p>
          </p:txBody>
        </p:sp>
        <p:sp>
          <p:nvSpPr>
            <p:cNvPr id="7" name="Oval 6">
              <a:extLst>
                <a:ext uri="{FF2B5EF4-FFF2-40B4-BE49-F238E27FC236}">
                  <a16:creationId xmlns:a16="http://schemas.microsoft.com/office/drawing/2014/main" id="{B60A3150-C19A-B31D-F219-17E84F6E1137}"/>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8" name="Group 7">
            <a:extLst>
              <a:ext uri="{FF2B5EF4-FFF2-40B4-BE49-F238E27FC236}">
                <a16:creationId xmlns:a16="http://schemas.microsoft.com/office/drawing/2014/main" id="{900CF4B8-60C1-8C21-45BF-EB876E3A4234}"/>
              </a:ext>
            </a:extLst>
          </p:cNvPr>
          <p:cNvGrpSpPr/>
          <p:nvPr/>
        </p:nvGrpSpPr>
        <p:grpSpPr>
          <a:xfrm>
            <a:off x="1847850" y="5733256"/>
            <a:ext cx="8280400" cy="492443"/>
            <a:chOff x="832463" y="3089989"/>
            <a:chExt cx="8280400" cy="492443"/>
          </a:xfrm>
        </p:grpSpPr>
        <p:sp>
          <p:nvSpPr>
            <p:cNvPr id="9" name="TextBox 7">
              <a:extLst>
                <a:ext uri="{FF2B5EF4-FFF2-40B4-BE49-F238E27FC236}">
                  <a16:creationId xmlns:a16="http://schemas.microsoft.com/office/drawing/2014/main" id="{5956C97D-2B85-41A4-FB13-28C5DFB1BFCE}"/>
                </a:ext>
              </a:extLst>
            </p:cNvPr>
            <p:cNvSpPr txBox="1"/>
            <p:nvPr/>
          </p:nvSpPr>
          <p:spPr>
            <a:xfrm>
              <a:off x="1310639" y="3089989"/>
              <a:ext cx="7802224"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Engagement would still be permissible – so long as such engagement does not engage in the acts of gender apartheid.</a:t>
              </a:r>
            </a:p>
          </p:txBody>
        </p:sp>
        <p:sp>
          <p:nvSpPr>
            <p:cNvPr id="10" name="Oval 9">
              <a:extLst>
                <a:ext uri="{FF2B5EF4-FFF2-40B4-BE49-F238E27FC236}">
                  <a16:creationId xmlns:a16="http://schemas.microsoft.com/office/drawing/2014/main" id="{0A543B6D-927C-6575-9784-4824A1D4AA34}"/>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2536514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Implications of Recognizing Gender Apartheid</a:t>
            </a:r>
          </a:p>
        </p:txBody>
      </p:sp>
      <p:grpSp>
        <p:nvGrpSpPr>
          <p:cNvPr id="11" name="Group 10">
            <a:extLst>
              <a:ext uri="{FF2B5EF4-FFF2-40B4-BE49-F238E27FC236}">
                <a16:creationId xmlns:a16="http://schemas.microsoft.com/office/drawing/2014/main" id="{12AF9C93-9A80-0735-6767-D5E77224F61F}"/>
              </a:ext>
            </a:extLst>
          </p:cNvPr>
          <p:cNvGrpSpPr/>
          <p:nvPr/>
        </p:nvGrpSpPr>
        <p:grpSpPr>
          <a:xfrm>
            <a:off x="1847850" y="2107882"/>
            <a:ext cx="8280400" cy="984885"/>
            <a:chOff x="832463" y="3089989"/>
            <a:chExt cx="8280400" cy="984885"/>
          </a:xfrm>
        </p:grpSpPr>
        <p:sp>
          <p:nvSpPr>
            <p:cNvPr id="3" name="TextBox 7">
              <a:extLst>
                <a:ext uri="{FF2B5EF4-FFF2-40B4-BE49-F238E27FC236}">
                  <a16:creationId xmlns:a16="http://schemas.microsoft.com/office/drawing/2014/main" id="{1DC4BC13-E5EB-D98B-E276-1909AF4D1A58}"/>
                </a:ext>
              </a:extLst>
            </p:cNvPr>
            <p:cNvSpPr txBox="1"/>
            <p:nvPr/>
          </p:nvSpPr>
          <p:spPr>
            <a:xfrm>
              <a:off x="1310639" y="3089989"/>
              <a:ext cx="7802224" cy="984885"/>
            </a:xfrm>
            <a:prstGeom prst="rect">
              <a:avLst/>
            </a:prstGeom>
          </p:spPr>
          <p:txBody>
            <a:bodyPr wrap="square" lIns="0" tIns="0" rIns="0" bIns="0" rtlCol="0" anchor="t">
              <a:spAutoFit/>
            </a:bodyPr>
            <a:lstStyle/>
            <a:p>
              <a:pPr algn="l"/>
              <a:r>
                <a:rPr lang="en-US" sz="1600" dirty="0">
                  <a:solidFill>
                    <a:srgbClr val="333333"/>
                  </a:solidFill>
                  <a:latin typeface="Public Sans"/>
                </a:rPr>
                <a:t>Acknowledging Gender Apartheid will ensure that our engagement with the Taliban is closely monitored and principled, preventing any normalization or recognition without thorough consideration. It would create an additional layer of due diligence akin to third state responsibility. </a:t>
              </a:r>
            </a:p>
          </p:txBody>
        </p:sp>
        <p:sp>
          <p:nvSpPr>
            <p:cNvPr id="4" name="Oval 3">
              <a:extLst>
                <a:ext uri="{FF2B5EF4-FFF2-40B4-BE49-F238E27FC236}">
                  <a16:creationId xmlns:a16="http://schemas.microsoft.com/office/drawing/2014/main" id="{23F8B306-7957-7777-A832-0DB54C2CC256}"/>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15" name="Group 14">
            <a:extLst>
              <a:ext uri="{FF2B5EF4-FFF2-40B4-BE49-F238E27FC236}">
                <a16:creationId xmlns:a16="http://schemas.microsoft.com/office/drawing/2014/main" id="{20188246-DEB0-80FA-1423-738EBDBBED59}"/>
              </a:ext>
            </a:extLst>
          </p:cNvPr>
          <p:cNvGrpSpPr/>
          <p:nvPr/>
        </p:nvGrpSpPr>
        <p:grpSpPr>
          <a:xfrm>
            <a:off x="1847850" y="3416680"/>
            <a:ext cx="8280400" cy="738664"/>
            <a:chOff x="832463" y="3089989"/>
            <a:chExt cx="8280400" cy="738664"/>
          </a:xfrm>
        </p:grpSpPr>
        <p:sp>
          <p:nvSpPr>
            <p:cNvPr id="16" name="TextBox 7">
              <a:extLst>
                <a:ext uri="{FF2B5EF4-FFF2-40B4-BE49-F238E27FC236}">
                  <a16:creationId xmlns:a16="http://schemas.microsoft.com/office/drawing/2014/main" id="{65EEDC8E-185C-3E56-64F4-C20046ED47D2}"/>
                </a:ext>
              </a:extLst>
            </p:cNvPr>
            <p:cNvSpPr txBox="1"/>
            <p:nvPr/>
          </p:nvSpPr>
          <p:spPr>
            <a:xfrm>
              <a:off x="1310639" y="3089989"/>
              <a:ext cx="7802224" cy="738664"/>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Create awareness, raise pressure, and lead to the introduction of new laws that criminalize gender-based violence and provide a legal framework for holding the perpetrators accountable.</a:t>
              </a:r>
            </a:p>
          </p:txBody>
        </p:sp>
        <p:sp>
          <p:nvSpPr>
            <p:cNvPr id="19" name="Oval 18">
              <a:extLst>
                <a:ext uri="{FF2B5EF4-FFF2-40B4-BE49-F238E27FC236}">
                  <a16:creationId xmlns:a16="http://schemas.microsoft.com/office/drawing/2014/main" id="{45657715-2937-8C28-6ABC-4B4EB68BA26F}"/>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3" name="Group 22">
            <a:extLst>
              <a:ext uri="{FF2B5EF4-FFF2-40B4-BE49-F238E27FC236}">
                <a16:creationId xmlns:a16="http://schemas.microsoft.com/office/drawing/2014/main" id="{E52A857D-EB44-12EF-FF66-336D1F3EA9F9}"/>
              </a:ext>
            </a:extLst>
          </p:cNvPr>
          <p:cNvGrpSpPr/>
          <p:nvPr/>
        </p:nvGrpSpPr>
        <p:grpSpPr>
          <a:xfrm>
            <a:off x="1847850" y="4479257"/>
            <a:ext cx="8280400" cy="492443"/>
            <a:chOff x="832463" y="3089989"/>
            <a:chExt cx="8280400" cy="492443"/>
          </a:xfrm>
        </p:grpSpPr>
        <p:sp>
          <p:nvSpPr>
            <p:cNvPr id="25" name="TextBox 7">
              <a:extLst>
                <a:ext uri="{FF2B5EF4-FFF2-40B4-BE49-F238E27FC236}">
                  <a16:creationId xmlns:a16="http://schemas.microsoft.com/office/drawing/2014/main" id="{3B25F921-CC7C-FF02-2A1A-2777E1781493}"/>
                </a:ext>
              </a:extLst>
            </p:cNvPr>
            <p:cNvSpPr txBox="1"/>
            <p:nvPr/>
          </p:nvSpPr>
          <p:spPr>
            <a:xfrm>
              <a:off x="1310639" y="3089989"/>
              <a:ext cx="7802224"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State parties will be obliged to adopt legislative, judicial, and administrative measures to prosecute and punish individuals responsible for acts prohibited by the Convention. </a:t>
              </a:r>
            </a:p>
          </p:txBody>
        </p:sp>
        <p:sp>
          <p:nvSpPr>
            <p:cNvPr id="26" name="Oval 25">
              <a:extLst>
                <a:ext uri="{FF2B5EF4-FFF2-40B4-BE49-F238E27FC236}">
                  <a16:creationId xmlns:a16="http://schemas.microsoft.com/office/drawing/2014/main" id="{8BE7EA47-9284-A24E-CEDC-B6423E409CC2}"/>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5" name="Group 4">
            <a:extLst>
              <a:ext uri="{FF2B5EF4-FFF2-40B4-BE49-F238E27FC236}">
                <a16:creationId xmlns:a16="http://schemas.microsoft.com/office/drawing/2014/main" id="{794EBAA4-3593-5572-558D-18D8EA185023}"/>
              </a:ext>
            </a:extLst>
          </p:cNvPr>
          <p:cNvGrpSpPr/>
          <p:nvPr/>
        </p:nvGrpSpPr>
        <p:grpSpPr>
          <a:xfrm>
            <a:off x="1847850" y="5295612"/>
            <a:ext cx="8280400" cy="492443"/>
            <a:chOff x="832463" y="3089989"/>
            <a:chExt cx="8280400" cy="492443"/>
          </a:xfrm>
        </p:grpSpPr>
        <p:sp>
          <p:nvSpPr>
            <p:cNvPr id="6" name="TextBox 7">
              <a:extLst>
                <a:ext uri="{FF2B5EF4-FFF2-40B4-BE49-F238E27FC236}">
                  <a16:creationId xmlns:a16="http://schemas.microsoft.com/office/drawing/2014/main" id="{AD84A2EE-C43F-D00B-50AB-7D6F54FDD174}"/>
                </a:ext>
              </a:extLst>
            </p:cNvPr>
            <p:cNvSpPr txBox="1"/>
            <p:nvPr/>
          </p:nvSpPr>
          <p:spPr>
            <a:xfrm>
              <a:off x="1310639" y="3089989"/>
              <a:ext cx="7802224"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Enable any party to call upon the UN to take Charter-based action to prevent the crime of apartheid. </a:t>
              </a:r>
            </a:p>
          </p:txBody>
        </p:sp>
        <p:sp>
          <p:nvSpPr>
            <p:cNvPr id="7" name="Oval 6">
              <a:extLst>
                <a:ext uri="{FF2B5EF4-FFF2-40B4-BE49-F238E27FC236}">
                  <a16:creationId xmlns:a16="http://schemas.microsoft.com/office/drawing/2014/main" id="{B60A3150-C19A-B31D-F219-17E84F6E1137}"/>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3594907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Join the </a:t>
            </a:r>
            <a:r>
              <a:rPr lang="en-US" sz="1800" b="1" dirty="0">
                <a:solidFill>
                  <a:srgbClr val="FED718"/>
                </a:solidFill>
                <a:latin typeface="Roboto Mono" pitchFamily="2" charset="0"/>
                <a:ea typeface="Roboto Mono" pitchFamily="2" charset="0"/>
              </a:rPr>
              <a:t>Cause</a:t>
            </a:r>
          </a:p>
        </p:txBody>
      </p:sp>
      <p:sp>
        <p:nvSpPr>
          <p:cNvPr id="17" name="TextBox 7">
            <a:extLst>
              <a:ext uri="{FF2B5EF4-FFF2-40B4-BE49-F238E27FC236}">
                <a16:creationId xmlns:a16="http://schemas.microsoft.com/office/drawing/2014/main" id="{DB387EA3-8B72-6DB6-309B-4C9DC826EEEF}"/>
              </a:ext>
            </a:extLst>
          </p:cNvPr>
          <p:cNvSpPr txBox="1"/>
          <p:nvPr/>
        </p:nvSpPr>
        <p:spPr>
          <a:xfrm>
            <a:off x="1856739" y="1952625"/>
            <a:ext cx="8271511" cy="1969770"/>
          </a:xfrm>
          <a:prstGeom prst="rect">
            <a:avLst/>
          </a:prstGeom>
        </p:spPr>
        <p:txBody>
          <a:bodyPr wrap="square" lIns="0" tIns="0" rIns="0" bIns="0" rtlCol="0" anchor="t">
            <a:spAutoFit/>
          </a:bodyPr>
          <a:lstStyle/>
          <a:p>
            <a:pPr algn="l"/>
            <a:r>
              <a:rPr lang="en-US" sz="1600" b="1" dirty="0">
                <a:solidFill>
                  <a:srgbClr val="333333"/>
                </a:solidFill>
                <a:latin typeface="Roboto Black" panose="02000000000000000000" pitchFamily="2" charset="0"/>
                <a:ea typeface="Roboto Black" panose="02000000000000000000" pitchFamily="2" charset="0"/>
              </a:rPr>
              <a:t>Educate yourself: </a:t>
            </a:r>
            <a:r>
              <a:rPr lang="en-US" sz="1600" dirty="0">
                <a:solidFill>
                  <a:srgbClr val="333333"/>
                </a:solidFill>
                <a:latin typeface="Roboto" panose="02000000000000000000" pitchFamily="2" charset="0"/>
                <a:ea typeface="Roboto" panose="02000000000000000000" pitchFamily="2" charset="0"/>
              </a:rPr>
              <a:t>Engage in awareness and learning by reading about the issue and discussing it with friends and colleagues. This will provide a strong foundation for advocacy efforts, fostering empathy, mobilizing support, and influencing decision-makers. </a:t>
            </a: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r>
              <a:rPr lang="en-US" sz="1600" b="1" dirty="0">
                <a:solidFill>
                  <a:srgbClr val="333333"/>
                </a:solidFill>
                <a:latin typeface="Roboto Black" panose="02000000000000000000" pitchFamily="2" charset="0"/>
                <a:ea typeface="Roboto Black" panose="02000000000000000000" pitchFamily="2" charset="0"/>
              </a:rPr>
              <a:t>Sign the End Gender Apartheid Campaign petition: </a:t>
            </a:r>
            <a:r>
              <a:rPr lang="en-US" sz="1600" dirty="0">
                <a:solidFill>
                  <a:srgbClr val="333333"/>
                </a:solidFill>
                <a:latin typeface="Roboto" panose="02000000000000000000" pitchFamily="2" charset="0"/>
                <a:ea typeface="Roboto" panose="02000000000000000000" pitchFamily="2" charset="0"/>
              </a:rPr>
              <a:t>Join the gender apartheid campaign and support their efforts to raise awareness and promote action. Visit and sign the petition at:</a:t>
            </a:r>
          </a:p>
        </p:txBody>
      </p:sp>
      <p:sp>
        <p:nvSpPr>
          <p:cNvPr id="7" name="Oval 6">
            <a:extLst>
              <a:ext uri="{FF2B5EF4-FFF2-40B4-BE49-F238E27FC236}">
                <a16:creationId xmlns:a16="http://schemas.microsoft.com/office/drawing/2014/main" id="{D6CA26A1-F3ED-A19A-6C4C-BC35501BDF0D}"/>
              </a:ext>
            </a:extLst>
          </p:cNvPr>
          <p:cNvSpPr/>
          <p:nvPr/>
        </p:nvSpPr>
        <p:spPr>
          <a:xfrm>
            <a:off x="205728" y="4561582"/>
            <a:ext cx="7293622" cy="729362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TextBox 7">
            <a:extLst>
              <a:ext uri="{FF2B5EF4-FFF2-40B4-BE49-F238E27FC236}">
                <a16:creationId xmlns:a16="http://schemas.microsoft.com/office/drawing/2014/main" id="{2700B965-1D88-DCCB-C2FC-DCE6B0CFEB6D}"/>
              </a:ext>
            </a:extLst>
          </p:cNvPr>
          <p:cNvSpPr txBox="1"/>
          <p:nvPr/>
        </p:nvSpPr>
        <p:spPr>
          <a:xfrm>
            <a:off x="1856739" y="5919629"/>
            <a:ext cx="8271511" cy="246221"/>
          </a:xfrm>
          <a:prstGeom prst="rect">
            <a:avLst/>
          </a:prstGeom>
        </p:spPr>
        <p:txBody>
          <a:bodyPr wrap="square" lIns="0" tIns="0" rIns="0" bIns="0" rtlCol="0" anchor="t">
            <a:spAutoFit/>
          </a:bodyPr>
          <a:lstStyle/>
          <a:p>
            <a:pPr algn="l"/>
            <a:r>
              <a:rPr lang="en-US" sz="1600" b="1" dirty="0">
                <a:solidFill>
                  <a:schemeClr val="tx1">
                    <a:lumMod val="85000"/>
                    <a:lumOff val="15000"/>
                  </a:schemeClr>
                </a:solidFill>
                <a:latin typeface="Roboto Mono" pitchFamily="2" charset="0"/>
                <a:ea typeface="Roboto Mono" pitchFamily="2" charset="0"/>
                <a:hlinkClick r:id="rId3" tooltip="https://endgenderapartheid.today">
                  <a:extLst>
                    <a:ext uri="{A12FA001-AC4F-418D-AE19-62706E023703}">
                      <ahyp:hlinkClr xmlns:ahyp="http://schemas.microsoft.com/office/drawing/2018/hyperlinkcolor" val="tx"/>
                    </a:ext>
                  </a:extLst>
                </a:hlinkClick>
              </a:rPr>
              <a:t>https://</a:t>
            </a:r>
            <a:r>
              <a:rPr lang="en-US" sz="1600" b="1" dirty="0" err="1">
                <a:solidFill>
                  <a:schemeClr val="tx1">
                    <a:lumMod val="85000"/>
                    <a:lumOff val="15000"/>
                  </a:schemeClr>
                </a:solidFill>
                <a:latin typeface="Roboto Mono" pitchFamily="2" charset="0"/>
                <a:ea typeface="Roboto Mono" pitchFamily="2" charset="0"/>
                <a:hlinkClick r:id="rId3" tooltip="https://endgenderapartheid.today">
                  <a:extLst>
                    <a:ext uri="{A12FA001-AC4F-418D-AE19-62706E023703}">
                      <ahyp:hlinkClr xmlns:ahyp="http://schemas.microsoft.com/office/drawing/2018/hyperlinkcolor" val="tx"/>
                    </a:ext>
                  </a:extLst>
                </a:hlinkClick>
              </a:rPr>
              <a:t>endgenderapartheid.today</a:t>
            </a:r>
            <a:endParaRPr lang="en-US" sz="1600" b="1" dirty="0">
              <a:solidFill>
                <a:schemeClr val="tx1">
                  <a:lumMod val="85000"/>
                  <a:lumOff val="15000"/>
                </a:schemeClr>
              </a:solidFill>
              <a:latin typeface="Roboto Mono" pitchFamily="2" charset="0"/>
              <a:ea typeface="Roboto Mono" pitchFamily="2" charset="0"/>
            </a:endParaRPr>
          </a:p>
        </p:txBody>
      </p:sp>
    </p:spTree>
    <p:extLst>
      <p:ext uri="{BB962C8B-B14F-4D97-AF65-F5344CB8AC3E}">
        <p14:creationId xmlns:p14="http://schemas.microsoft.com/office/powerpoint/2010/main" val="523959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Join the </a:t>
            </a:r>
            <a:r>
              <a:rPr lang="en-US" sz="1800" b="1" dirty="0">
                <a:solidFill>
                  <a:srgbClr val="FED718"/>
                </a:solidFill>
                <a:latin typeface="Roboto Mono" pitchFamily="2" charset="0"/>
                <a:ea typeface="Roboto Mono" pitchFamily="2" charset="0"/>
              </a:rPr>
              <a:t>Cause</a:t>
            </a:r>
          </a:p>
        </p:txBody>
      </p:sp>
      <p:sp>
        <p:nvSpPr>
          <p:cNvPr id="17" name="TextBox 7">
            <a:extLst>
              <a:ext uri="{FF2B5EF4-FFF2-40B4-BE49-F238E27FC236}">
                <a16:creationId xmlns:a16="http://schemas.microsoft.com/office/drawing/2014/main" id="{DB387EA3-8B72-6DB6-309B-4C9DC826EEEF}"/>
              </a:ext>
            </a:extLst>
          </p:cNvPr>
          <p:cNvSpPr txBox="1"/>
          <p:nvPr/>
        </p:nvSpPr>
        <p:spPr>
          <a:xfrm>
            <a:off x="1856739" y="1952625"/>
            <a:ext cx="8271511" cy="3200876"/>
          </a:xfrm>
          <a:prstGeom prst="rect">
            <a:avLst/>
          </a:prstGeom>
        </p:spPr>
        <p:txBody>
          <a:bodyPr wrap="square" lIns="0" tIns="0" rIns="0" bIns="0" rtlCol="0" anchor="t">
            <a:spAutoFit/>
          </a:bodyPr>
          <a:lstStyle/>
          <a:p>
            <a:pPr algn="l"/>
            <a:r>
              <a:rPr lang="en-US" sz="1600" b="1" dirty="0">
                <a:solidFill>
                  <a:srgbClr val="333333"/>
                </a:solidFill>
                <a:latin typeface="Roboto Black" panose="02000000000000000000" pitchFamily="2" charset="0"/>
                <a:ea typeface="Roboto Black" panose="02000000000000000000" pitchFamily="2" charset="0"/>
              </a:rPr>
              <a:t>Initiate a debate at the national level: </a:t>
            </a:r>
            <a:r>
              <a:rPr lang="en-US" sz="1600" dirty="0">
                <a:solidFill>
                  <a:srgbClr val="333333"/>
                </a:solidFill>
                <a:latin typeface="Roboto" panose="02000000000000000000" pitchFamily="2" charset="0"/>
                <a:ea typeface="Roboto" panose="02000000000000000000" pitchFamily="2" charset="0"/>
              </a:rPr>
              <a:t>Engage foreign parliaments and government institutions in the countries you reside in to recognize gender apartheid and consider its potential codification as a crime of gender apartheid.</a:t>
            </a: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r>
              <a:rPr lang="en-US" sz="1600" b="1" dirty="0">
                <a:solidFill>
                  <a:srgbClr val="333333"/>
                </a:solidFill>
                <a:latin typeface="Roboto Black" panose="02000000000000000000" pitchFamily="2" charset="0"/>
                <a:ea typeface="Roboto Black" panose="02000000000000000000" pitchFamily="2" charset="0"/>
              </a:rPr>
              <a:t>Engage with activists during the ongoing UN negotiations: </a:t>
            </a:r>
            <a:r>
              <a:rPr lang="en-US" sz="1600" dirty="0">
                <a:solidFill>
                  <a:srgbClr val="333333"/>
                </a:solidFill>
                <a:latin typeface="Roboto" panose="02000000000000000000" pitchFamily="2" charset="0"/>
                <a:ea typeface="Roboto" panose="02000000000000000000" pitchFamily="2" charset="0"/>
              </a:rPr>
              <a:t>At this critical time, collaborate with civil society and activists to influence UN member states during ongoing negotiations on an international treaty codifying crimes against humanity. Highlight the need to address gender apartheid and its severe consequences.</a:t>
            </a: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p:txBody>
      </p:sp>
      <p:sp>
        <p:nvSpPr>
          <p:cNvPr id="7" name="Oval 6">
            <a:extLst>
              <a:ext uri="{FF2B5EF4-FFF2-40B4-BE49-F238E27FC236}">
                <a16:creationId xmlns:a16="http://schemas.microsoft.com/office/drawing/2014/main" id="{D6CA26A1-F3ED-A19A-6C4C-BC35501BDF0D}"/>
              </a:ext>
            </a:extLst>
          </p:cNvPr>
          <p:cNvSpPr/>
          <p:nvPr/>
        </p:nvSpPr>
        <p:spPr>
          <a:xfrm>
            <a:off x="205728" y="4561582"/>
            <a:ext cx="7293622" cy="729362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TextBox 7">
            <a:extLst>
              <a:ext uri="{FF2B5EF4-FFF2-40B4-BE49-F238E27FC236}">
                <a16:creationId xmlns:a16="http://schemas.microsoft.com/office/drawing/2014/main" id="{2700B965-1D88-DCCB-C2FC-DCE6B0CFEB6D}"/>
              </a:ext>
            </a:extLst>
          </p:cNvPr>
          <p:cNvSpPr txBox="1"/>
          <p:nvPr/>
        </p:nvSpPr>
        <p:spPr>
          <a:xfrm>
            <a:off x="1856739" y="5919629"/>
            <a:ext cx="8271511" cy="246221"/>
          </a:xfrm>
          <a:prstGeom prst="rect">
            <a:avLst/>
          </a:prstGeom>
        </p:spPr>
        <p:txBody>
          <a:bodyPr wrap="square" lIns="0" tIns="0" rIns="0" bIns="0" rtlCol="0" anchor="t">
            <a:spAutoFit/>
          </a:bodyPr>
          <a:lstStyle/>
          <a:p>
            <a:pPr algn="l"/>
            <a:r>
              <a:rPr lang="en-US" sz="1600" b="1" dirty="0">
                <a:solidFill>
                  <a:schemeClr val="tx1">
                    <a:lumMod val="85000"/>
                    <a:lumOff val="15000"/>
                  </a:schemeClr>
                </a:solidFill>
                <a:latin typeface="Roboto Mono" pitchFamily="2" charset="0"/>
                <a:ea typeface="Roboto Mono" pitchFamily="2" charset="0"/>
                <a:hlinkClick r:id="rId3" tooltip="https://endgenderapartheid.today">
                  <a:extLst>
                    <a:ext uri="{A12FA001-AC4F-418D-AE19-62706E023703}">
                      <ahyp:hlinkClr xmlns:ahyp="http://schemas.microsoft.com/office/drawing/2018/hyperlinkcolor" val="tx"/>
                    </a:ext>
                  </a:extLst>
                </a:hlinkClick>
              </a:rPr>
              <a:t>https://</a:t>
            </a:r>
            <a:r>
              <a:rPr lang="en-US" sz="1600" b="1" dirty="0" err="1">
                <a:solidFill>
                  <a:schemeClr val="tx1">
                    <a:lumMod val="85000"/>
                    <a:lumOff val="15000"/>
                  </a:schemeClr>
                </a:solidFill>
                <a:latin typeface="Roboto Mono" pitchFamily="2" charset="0"/>
                <a:ea typeface="Roboto Mono" pitchFamily="2" charset="0"/>
                <a:hlinkClick r:id="rId3" tooltip="https://endgenderapartheid.today">
                  <a:extLst>
                    <a:ext uri="{A12FA001-AC4F-418D-AE19-62706E023703}">
                      <ahyp:hlinkClr xmlns:ahyp="http://schemas.microsoft.com/office/drawing/2018/hyperlinkcolor" val="tx"/>
                    </a:ext>
                  </a:extLst>
                </a:hlinkClick>
              </a:rPr>
              <a:t>endgenderapartheid.today</a:t>
            </a:r>
            <a:endParaRPr lang="en-US" sz="1600" b="1" dirty="0">
              <a:solidFill>
                <a:schemeClr val="tx1">
                  <a:lumMod val="85000"/>
                  <a:lumOff val="15000"/>
                </a:schemeClr>
              </a:solidFill>
              <a:latin typeface="Roboto Mono" pitchFamily="2" charset="0"/>
              <a:ea typeface="Roboto Mono" pitchFamily="2" charset="0"/>
            </a:endParaRPr>
          </a:p>
        </p:txBody>
      </p:sp>
    </p:spTree>
    <p:extLst>
      <p:ext uri="{BB962C8B-B14F-4D97-AF65-F5344CB8AC3E}">
        <p14:creationId xmlns:p14="http://schemas.microsoft.com/office/powerpoint/2010/main" val="2045783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601CDCC-A410-865E-04ED-6CCF8FB180EA}"/>
              </a:ext>
            </a:extLst>
          </p:cNvPr>
          <p:cNvSpPr/>
          <p:nvPr/>
        </p:nvSpPr>
        <p:spPr>
          <a:xfrm>
            <a:off x="8788574" y="-2705100"/>
            <a:ext cx="3822454" cy="3822454"/>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Sources</a:t>
            </a:r>
            <a:endParaRPr lang="en-US" sz="1800" b="1" dirty="0">
              <a:solidFill>
                <a:srgbClr val="FED718"/>
              </a:solidFill>
              <a:latin typeface="Roboto Mono" pitchFamily="2" charset="0"/>
              <a:ea typeface="Roboto Mono" pitchFamily="2" charset="0"/>
            </a:endParaRPr>
          </a:p>
        </p:txBody>
      </p:sp>
      <p:sp>
        <p:nvSpPr>
          <p:cNvPr id="7" name="Oval 6">
            <a:extLst>
              <a:ext uri="{FF2B5EF4-FFF2-40B4-BE49-F238E27FC236}">
                <a16:creationId xmlns:a16="http://schemas.microsoft.com/office/drawing/2014/main" id="{D6CA26A1-F3ED-A19A-6C4C-BC35501BDF0D}"/>
              </a:ext>
            </a:extLst>
          </p:cNvPr>
          <p:cNvSpPr/>
          <p:nvPr/>
        </p:nvSpPr>
        <p:spPr>
          <a:xfrm>
            <a:off x="2047228" y="-217811"/>
            <a:ext cx="7293622" cy="7293622"/>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7" name="TextBox 7">
            <a:extLst>
              <a:ext uri="{FF2B5EF4-FFF2-40B4-BE49-F238E27FC236}">
                <a16:creationId xmlns:a16="http://schemas.microsoft.com/office/drawing/2014/main" id="{DB387EA3-8B72-6DB6-309B-4C9DC826EEEF}"/>
              </a:ext>
            </a:extLst>
          </p:cNvPr>
          <p:cNvSpPr txBox="1"/>
          <p:nvPr/>
        </p:nvSpPr>
        <p:spPr>
          <a:xfrm>
            <a:off x="947738" y="1828562"/>
            <a:ext cx="10335261" cy="3200876"/>
          </a:xfrm>
          <a:prstGeom prst="rect">
            <a:avLst/>
          </a:prstGeom>
        </p:spPr>
        <p:txBody>
          <a:bodyPr wrap="square" lIns="0" tIns="0" rIns="0" bIns="0" rtlCol="0" anchor="t">
            <a:spAutoFit/>
          </a:bodyPr>
          <a:lstStyle/>
          <a:p>
            <a:pPr algn="l"/>
            <a:r>
              <a:rPr lang="en-US" sz="1600" b="1" dirty="0">
                <a:latin typeface="Roboto Black" panose="02000000000000000000" pitchFamily="2" charset="0"/>
                <a:ea typeface="Roboto Black" panose="02000000000000000000" pitchFamily="2" charset="0"/>
              </a:rPr>
              <a:t>Gender Apartheid Campaign: </a:t>
            </a:r>
            <a:r>
              <a:rPr lang="en-US" sz="1600" b="1" dirty="0">
                <a:latin typeface="Roboto Black" panose="02000000000000000000" pitchFamily="2" charset="0"/>
                <a:ea typeface="Roboto Black" panose="02000000000000000000" pitchFamily="2" charset="0"/>
                <a:hlinkClick r:id="rId3">
                  <a:extLst>
                    <a:ext uri="{A12FA001-AC4F-418D-AE19-62706E023703}">
                      <ahyp:hlinkClr xmlns:ahyp="http://schemas.microsoft.com/office/drawing/2018/hyperlinkcolor" val="tx"/>
                    </a:ext>
                  </a:extLst>
                </a:hlinkClick>
              </a:rPr>
              <a:t>https://endgenderapartheid.today</a:t>
            </a:r>
            <a:endParaRPr lang="en-US" sz="1600" b="1" dirty="0">
              <a:latin typeface="Roboto Black" panose="02000000000000000000" pitchFamily="2" charset="0"/>
              <a:ea typeface="Roboto Black" panose="02000000000000000000" pitchFamily="2" charset="0"/>
            </a:endParaRPr>
          </a:p>
          <a:p>
            <a:pPr algn="l"/>
            <a:endParaRPr lang="en-US" sz="1600" b="1" dirty="0">
              <a:latin typeface="Roboto Black" panose="02000000000000000000" pitchFamily="2" charset="0"/>
              <a:ea typeface="Roboto Black" panose="02000000000000000000" pitchFamily="2" charset="0"/>
            </a:endParaRPr>
          </a:p>
          <a:p>
            <a:pPr algn="l"/>
            <a:r>
              <a:rPr lang="en-US" sz="1600" b="1" dirty="0">
                <a:latin typeface="Roboto Black" panose="02000000000000000000" pitchFamily="2" charset="0"/>
                <a:ea typeface="Roboto Black" panose="02000000000000000000" pitchFamily="2" charset="0"/>
              </a:rPr>
              <a:t>End Gender Apartheid Campaign </a:t>
            </a:r>
            <a:r>
              <a:rPr lang="en-US" sz="1600" b="1" dirty="0">
                <a:latin typeface="Roboto Black" panose="02000000000000000000" pitchFamily="2" charset="0"/>
                <a:ea typeface="Roboto Black" panose="02000000000000000000" pitchFamily="2" charset="0"/>
                <a:hlinkClick r:id="rId4">
                  <a:extLst>
                    <a:ext uri="{A12FA001-AC4F-418D-AE19-62706E023703}">
                      <ahyp:hlinkClr xmlns:ahyp="http://schemas.microsoft.com/office/drawing/2018/hyperlinkcolor" val="tx"/>
                    </a:ext>
                  </a:extLst>
                </a:hlinkClick>
              </a:rPr>
              <a:t>Legal Brief</a:t>
            </a:r>
            <a:endParaRPr lang="en-US" sz="1600" b="1" dirty="0">
              <a:latin typeface="Roboto Black" panose="02000000000000000000" pitchFamily="2" charset="0"/>
              <a:ea typeface="Roboto Black" panose="02000000000000000000" pitchFamily="2" charset="0"/>
            </a:endParaRPr>
          </a:p>
          <a:p>
            <a:pPr algn="l"/>
            <a:endParaRPr lang="en-US" sz="1600" b="1" dirty="0">
              <a:latin typeface="Roboto Black" panose="02000000000000000000" pitchFamily="2" charset="0"/>
              <a:ea typeface="Roboto Black" panose="02000000000000000000" pitchFamily="2" charset="0"/>
            </a:endParaRPr>
          </a:p>
          <a:p>
            <a:pPr algn="l"/>
            <a:r>
              <a:rPr lang="en-US" sz="1600" b="1" dirty="0">
                <a:latin typeface="Roboto Black" panose="02000000000000000000" pitchFamily="2" charset="0"/>
                <a:ea typeface="Roboto Black" panose="02000000000000000000" pitchFamily="2" charset="0"/>
              </a:rPr>
              <a:t>Professor Karima Bennoune paper</a:t>
            </a:r>
          </a:p>
          <a:p>
            <a:pPr algn="l"/>
            <a:endParaRPr lang="en-US" sz="1600" b="1" dirty="0">
              <a:latin typeface="Roboto Black" panose="02000000000000000000" pitchFamily="2" charset="0"/>
              <a:ea typeface="Roboto Black" panose="02000000000000000000" pitchFamily="2" charset="0"/>
            </a:endParaRPr>
          </a:p>
          <a:p>
            <a:pPr algn="l"/>
            <a:r>
              <a:rPr lang="en-US" sz="1600" b="1" dirty="0">
                <a:latin typeface="Roboto Black" panose="02000000000000000000" pitchFamily="2" charset="0"/>
                <a:ea typeface="Roboto Black" panose="02000000000000000000" pitchFamily="2" charset="0"/>
              </a:rPr>
              <a:t>Metra Mehran paper, </a:t>
            </a:r>
            <a:r>
              <a:rPr lang="en-US" sz="1600" b="1" dirty="0">
                <a:latin typeface="Roboto Black" panose="02000000000000000000" pitchFamily="2" charset="0"/>
                <a:ea typeface="Roboto Black" panose="02000000000000000000" pitchFamily="2" charset="0"/>
                <a:hlinkClick r:id="rId5">
                  <a:extLst>
                    <a:ext uri="{A12FA001-AC4F-418D-AE19-62706E023703}">
                      <ahyp:hlinkClr xmlns:ahyp="http://schemas.microsoft.com/office/drawing/2018/hyperlinkcolor" val="tx"/>
                    </a:ext>
                  </a:extLst>
                </a:hlinkClick>
              </a:rPr>
              <a:t>Recognition of Gender Apartheid Justified </a:t>
            </a:r>
            <a:endParaRPr lang="en-US" sz="1600" b="1" dirty="0">
              <a:latin typeface="Roboto Black" panose="02000000000000000000" pitchFamily="2" charset="0"/>
              <a:ea typeface="Roboto Black" panose="02000000000000000000" pitchFamily="2" charset="0"/>
            </a:endParaRPr>
          </a:p>
          <a:p>
            <a:pPr algn="l"/>
            <a:endParaRPr lang="en-US" sz="1600" b="1" dirty="0">
              <a:latin typeface="Roboto Black" panose="02000000000000000000" pitchFamily="2" charset="0"/>
              <a:ea typeface="Roboto Black" panose="02000000000000000000" pitchFamily="2" charset="0"/>
            </a:endParaRPr>
          </a:p>
          <a:p>
            <a:pPr algn="l"/>
            <a:r>
              <a:rPr lang="en-US" sz="1600" b="1" dirty="0">
                <a:latin typeface="Roboto Black" panose="02000000000000000000" pitchFamily="2" charset="0"/>
                <a:ea typeface="Roboto Black" panose="02000000000000000000" pitchFamily="2" charset="0"/>
              </a:rPr>
              <a:t>Global Justice Center </a:t>
            </a:r>
            <a:r>
              <a:rPr lang="en-US" sz="1600" b="1" dirty="0">
                <a:latin typeface="Roboto Black" panose="02000000000000000000" pitchFamily="2" charset="0"/>
                <a:ea typeface="Roboto Black" panose="02000000000000000000" pitchFamily="2" charset="0"/>
                <a:hlinkClick r:id="rId6">
                  <a:extLst>
                    <a:ext uri="{A12FA001-AC4F-418D-AE19-62706E023703}">
                      <ahyp:hlinkClr xmlns:ahyp="http://schemas.microsoft.com/office/drawing/2018/hyperlinkcolor" val="tx"/>
                    </a:ext>
                  </a:extLst>
                </a:hlinkClick>
              </a:rPr>
              <a:t>Fact Sheet </a:t>
            </a:r>
            <a:r>
              <a:rPr lang="en-US" sz="1600" b="1" dirty="0">
                <a:latin typeface="Roboto Black" panose="02000000000000000000" pitchFamily="2" charset="0"/>
                <a:ea typeface="Roboto Black" panose="02000000000000000000" pitchFamily="2" charset="0"/>
              </a:rPr>
              <a:t>on Treaty on Crimes Against Humanity</a:t>
            </a:r>
          </a:p>
          <a:p>
            <a:pPr algn="l"/>
            <a:endParaRPr lang="en-US" sz="1600" b="1" dirty="0">
              <a:latin typeface="Roboto Black" panose="02000000000000000000" pitchFamily="2" charset="0"/>
              <a:ea typeface="Roboto Black" panose="02000000000000000000" pitchFamily="2" charset="0"/>
            </a:endParaRPr>
          </a:p>
          <a:p>
            <a:pPr algn="l"/>
            <a:r>
              <a:rPr lang="en-US" sz="1600" b="1" dirty="0">
                <a:latin typeface="Roboto Black" panose="02000000000000000000" pitchFamily="2" charset="0"/>
                <a:ea typeface="Roboto Black" panose="02000000000000000000" pitchFamily="2" charset="0"/>
              </a:rPr>
              <a:t>Atlantic Council and Civic Engagement Project’s </a:t>
            </a:r>
            <a:r>
              <a:rPr lang="en-US" sz="1600" b="1" dirty="0">
                <a:latin typeface="Roboto Black" panose="02000000000000000000" pitchFamily="2" charset="0"/>
                <a:ea typeface="Roboto Black" panose="02000000000000000000" pitchFamily="2" charset="0"/>
                <a:hlinkClick r:id="rId7">
                  <a:extLst>
                    <a:ext uri="{A12FA001-AC4F-418D-AE19-62706E023703}">
                      <ahyp:hlinkClr xmlns:ahyp="http://schemas.microsoft.com/office/drawing/2018/hyperlinkcolor" val="tx"/>
                    </a:ext>
                  </a:extLst>
                </a:hlinkClick>
              </a:rPr>
              <a:t>Inside Afghanistan’s Gender Apartheid </a:t>
            </a:r>
            <a:r>
              <a:rPr lang="en-US" sz="1600" b="1" dirty="0">
                <a:latin typeface="Roboto Black" panose="02000000000000000000" pitchFamily="2" charset="0"/>
                <a:ea typeface="Roboto Black" panose="02000000000000000000" pitchFamily="2" charset="0"/>
              </a:rPr>
              <a:t>multi-media platform</a:t>
            </a:r>
          </a:p>
          <a:p>
            <a:pPr algn="l"/>
            <a:endParaRPr lang="en-US" sz="1600" b="1" dirty="0">
              <a:latin typeface="Roboto Black" panose="02000000000000000000" pitchFamily="2" charset="0"/>
              <a:ea typeface="Roboto Black" panose="02000000000000000000" pitchFamily="2" charset="0"/>
            </a:endParaRPr>
          </a:p>
          <a:p>
            <a:pPr algn="l"/>
            <a:r>
              <a:rPr lang="en-US" sz="1600" b="1" dirty="0">
                <a:latin typeface="Roboto Black" panose="02000000000000000000" pitchFamily="2" charset="0"/>
                <a:ea typeface="Roboto Black" panose="02000000000000000000" pitchFamily="2" charset="0"/>
              </a:rPr>
              <a:t>Civic Engagement Project: </a:t>
            </a:r>
            <a:r>
              <a:rPr lang="en-US" sz="1600" b="1" dirty="0">
                <a:latin typeface="Roboto Black" panose="02000000000000000000" pitchFamily="2" charset="0"/>
                <a:ea typeface="Roboto Black" panose="02000000000000000000" pitchFamily="2" charset="0"/>
                <a:hlinkClick r:id="rId8">
                  <a:extLst>
                    <a:ext uri="{A12FA001-AC4F-418D-AE19-62706E023703}">
                      <ahyp:hlinkClr xmlns:ahyp="http://schemas.microsoft.com/office/drawing/2018/hyperlinkcolor" val="tx"/>
                    </a:ext>
                  </a:extLst>
                </a:hlinkClick>
              </a:rPr>
              <a:t>www.civic-engagement.org</a:t>
            </a:r>
            <a:endParaRPr lang="en-US" sz="1600" b="1"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504591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2491F18-C4AE-600F-0836-286035A29C44}"/>
              </a:ext>
            </a:extLst>
          </p:cNvPr>
          <p:cNvPicPr>
            <a:picLocks noChangeAspect="1"/>
          </p:cNvPicPr>
          <p:nvPr/>
        </p:nvPicPr>
        <p:blipFill>
          <a:blip r:embed="rId2"/>
          <a:srcRect/>
          <a:stretch/>
        </p:blipFill>
        <p:spPr>
          <a:xfrm>
            <a:off x="947738" y="2836068"/>
            <a:ext cx="3866123" cy="1185864"/>
          </a:xfrm>
          <a:prstGeom prst="rect">
            <a:avLst/>
          </a:prstGeom>
        </p:spPr>
      </p:pic>
      <p:sp>
        <p:nvSpPr>
          <p:cNvPr id="7" name="Oval 6">
            <a:extLst>
              <a:ext uri="{FF2B5EF4-FFF2-40B4-BE49-F238E27FC236}">
                <a16:creationId xmlns:a16="http://schemas.microsoft.com/office/drawing/2014/main" id="{D6CA26A1-F3ED-A19A-6C4C-BC35501BDF0D}"/>
              </a:ext>
            </a:extLst>
          </p:cNvPr>
          <p:cNvSpPr/>
          <p:nvPr/>
        </p:nvSpPr>
        <p:spPr>
          <a:xfrm>
            <a:off x="5816600" y="-796925"/>
            <a:ext cx="8451850" cy="84518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7" name="TextBox 7">
            <a:extLst>
              <a:ext uri="{FF2B5EF4-FFF2-40B4-BE49-F238E27FC236}">
                <a16:creationId xmlns:a16="http://schemas.microsoft.com/office/drawing/2014/main" id="{DB387EA3-8B72-6DB6-309B-4C9DC826EEEF}"/>
              </a:ext>
            </a:extLst>
          </p:cNvPr>
          <p:cNvSpPr txBox="1"/>
          <p:nvPr/>
        </p:nvSpPr>
        <p:spPr>
          <a:xfrm>
            <a:off x="6738938" y="3793172"/>
            <a:ext cx="10335261" cy="1077218"/>
          </a:xfrm>
          <a:prstGeom prst="rect">
            <a:avLst/>
          </a:prstGeom>
        </p:spPr>
        <p:txBody>
          <a:bodyPr wrap="square" lIns="0" tIns="0" rIns="0" bIns="0" rtlCol="0" anchor="t">
            <a:spAutoFit/>
          </a:bodyPr>
          <a:lstStyle/>
          <a:p>
            <a:pPr algn="l"/>
            <a:r>
              <a:rPr lang="en-US" sz="1400" b="1" dirty="0">
                <a:latin typeface="Roboto Mono" pitchFamily="2" charset="0"/>
                <a:ea typeface="Roboto Mono" pitchFamily="2" charset="0"/>
              </a:rPr>
              <a:t>civic-</a:t>
            </a:r>
            <a:r>
              <a:rPr lang="en-US" sz="1400" b="1" dirty="0" err="1">
                <a:latin typeface="Roboto Mono" pitchFamily="2" charset="0"/>
                <a:ea typeface="Roboto Mono" pitchFamily="2" charset="0"/>
              </a:rPr>
              <a:t>engagement.org</a:t>
            </a:r>
            <a:endParaRPr lang="en-US" sz="1400" b="1" dirty="0">
              <a:latin typeface="Roboto Mono" pitchFamily="2" charset="0"/>
              <a:ea typeface="Roboto Mono" pitchFamily="2" charset="0"/>
            </a:endParaRPr>
          </a:p>
          <a:p>
            <a:pPr algn="l"/>
            <a:endParaRPr lang="en-US" sz="1400" b="1" dirty="0">
              <a:latin typeface="Roboto Mono" pitchFamily="2" charset="0"/>
              <a:ea typeface="Roboto Mono" pitchFamily="2" charset="0"/>
            </a:endParaRPr>
          </a:p>
          <a:p>
            <a:pPr algn="l"/>
            <a:endParaRPr lang="en-US" sz="1400" b="1" dirty="0">
              <a:latin typeface="Roboto Mono" pitchFamily="2" charset="0"/>
              <a:ea typeface="Roboto Mono" pitchFamily="2" charset="0"/>
            </a:endParaRPr>
          </a:p>
          <a:p>
            <a:pPr algn="l"/>
            <a:endParaRPr lang="en-US" sz="1400" b="1" dirty="0">
              <a:latin typeface="Roboto Mono" pitchFamily="2" charset="0"/>
              <a:ea typeface="Roboto Mono" pitchFamily="2" charset="0"/>
            </a:endParaRPr>
          </a:p>
          <a:p>
            <a:pPr algn="l"/>
            <a:endParaRPr lang="en-US" sz="1400" b="1" dirty="0">
              <a:latin typeface="Roboto Mono" pitchFamily="2" charset="0"/>
              <a:ea typeface="Roboto Mono" pitchFamily="2" charset="0"/>
            </a:endParaRPr>
          </a:p>
        </p:txBody>
      </p:sp>
      <p:sp>
        <p:nvSpPr>
          <p:cNvPr id="3" name="TextBox 7">
            <a:extLst>
              <a:ext uri="{FF2B5EF4-FFF2-40B4-BE49-F238E27FC236}">
                <a16:creationId xmlns:a16="http://schemas.microsoft.com/office/drawing/2014/main" id="{3000E0AC-B223-5CAA-6E86-36265108449A}"/>
              </a:ext>
            </a:extLst>
          </p:cNvPr>
          <p:cNvSpPr txBox="1"/>
          <p:nvPr/>
        </p:nvSpPr>
        <p:spPr>
          <a:xfrm>
            <a:off x="6738938" y="2195096"/>
            <a:ext cx="10335261" cy="677108"/>
          </a:xfrm>
          <a:prstGeom prst="rect">
            <a:avLst/>
          </a:prstGeom>
        </p:spPr>
        <p:txBody>
          <a:bodyPr wrap="square" lIns="0" tIns="0" rIns="0" bIns="0" rtlCol="0" anchor="t">
            <a:spAutoFit/>
          </a:bodyPr>
          <a:lstStyle/>
          <a:p>
            <a:pPr algn="l"/>
            <a:r>
              <a:rPr lang="en-US" sz="4400" b="1" dirty="0">
                <a:latin typeface="Roboto Mono" pitchFamily="2" charset="0"/>
                <a:ea typeface="Roboto Mono" pitchFamily="2" charset="0"/>
              </a:rPr>
              <a:t>Thank you</a:t>
            </a:r>
          </a:p>
        </p:txBody>
      </p:sp>
      <p:sp>
        <p:nvSpPr>
          <p:cNvPr id="4" name="TextBox 7">
            <a:extLst>
              <a:ext uri="{FF2B5EF4-FFF2-40B4-BE49-F238E27FC236}">
                <a16:creationId xmlns:a16="http://schemas.microsoft.com/office/drawing/2014/main" id="{668D2543-F337-ADBD-93B6-35D98E7ACDF9}"/>
              </a:ext>
            </a:extLst>
          </p:cNvPr>
          <p:cNvSpPr txBox="1"/>
          <p:nvPr/>
        </p:nvSpPr>
        <p:spPr>
          <a:xfrm>
            <a:off x="6738938" y="3253730"/>
            <a:ext cx="10335261" cy="246221"/>
          </a:xfrm>
          <a:prstGeom prst="rect">
            <a:avLst/>
          </a:prstGeom>
        </p:spPr>
        <p:txBody>
          <a:bodyPr wrap="square" lIns="0" tIns="0" rIns="0" bIns="0" rtlCol="0" anchor="t">
            <a:spAutoFit/>
          </a:bodyPr>
          <a:lstStyle/>
          <a:p>
            <a:pPr algn="l"/>
            <a:r>
              <a:rPr lang="en-US" sz="1600" dirty="0">
                <a:latin typeface="Roboto Mono Medium" pitchFamily="2" charset="0"/>
                <a:ea typeface="Roboto Mono Medium" pitchFamily="2" charset="0"/>
              </a:rPr>
              <a:t>For more information:</a:t>
            </a:r>
          </a:p>
        </p:txBody>
      </p:sp>
    </p:spTree>
    <p:extLst>
      <p:ext uri="{BB962C8B-B14F-4D97-AF65-F5344CB8AC3E}">
        <p14:creationId xmlns:p14="http://schemas.microsoft.com/office/powerpoint/2010/main" val="2196319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C54F52-6278-F7AA-6C82-DFC8C6D95AAD}"/>
              </a:ext>
            </a:extLst>
          </p:cNvPr>
          <p:cNvSpPr/>
          <p:nvPr/>
        </p:nvSpPr>
        <p:spPr>
          <a:xfrm>
            <a:off x="-113676" y="-52563"/>
            <a:ext cx="12419351" cy="7457607"/>
          </a:xfrm>
          <a:prstGeom prst="rect">
            <a:avLst/>
          </a:prstGeom>
          <a:solidFill>
            <a:srgbClr val="BD48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2" name="Picture 4">
            <a:hlinkClick r:id="" action="ppaction://media"/>
            <a:extLst>
              <a:ext uri="{FF2B5EF4-FFF2-40B4-BE49-F238E27FC236}">
                <a16:creationId xmlns:a16="http://schemas.microsoft.com/office/drawing/2014/main" id="{962150DC-9869-ABD7-1F88-6FA501E6ABC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657" r="657"/>
          <a:stretch>
            <a:fillRect/>
          </a:stretch>
        </p:blipFill>
        <p:spPr>
          <a:xfrm>
            <a:off x="892035" y="993622"/>
            <a:ext cx="10407930" cy="5932520"/>
          </a:xfrm>
          <a:prstGeom prst="rect">
            <a:avLst/>
          </a:prstGeom>
        </p:spPr>
      </p:pic>
      <p:pic>
        <p:nvPicPr>
          <p:cNvPr id="18" name="Picture 17">
            <a:extLst>
              <a:ext uri="{FF2B5EF4-FFF2-40B4-BE49-F238E27FC236}">
                <a16:creationId xmlns:a16="http://schemas.microsoft.com/office/drawing/2014/main" id="{A2491F18-C4AE-600F-0836-286035A29C44}"/>
              </a:ext>
            </a:extLst>
          </p:cNvPr>
          <p:cNvPicPr>
            <a:picLocks noChangeAspect="1"/>
          </p:cNvPicPr>
          <p:nvPr/>
        </p:nvPicPr>
        <p:blipFill>
          <a:blip r:embed="rId6"/>
          <a:srcRect/>
          <a:stretch/>
        </p:blipFill>
        <p:spPr>
          <a:xfrm>
            <a:off x="250371" y="211570"/>
            <a:ext cx="2906486" cy="486274"/>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chemeClr val="bg1"/>
                </a:solidFill>
                <a:latin typeface="Roboto Mono" pitchFamily="2" charset="0"/>
                <a:ea typeface="Roboto Mono" pitchFamily="2" charset="0"/>
              </a:rPr>
              <a:t>Inside the Taliban’s Gender Apartheid</a:t>
            </a:r>
          </a:p>
        </p:txBody>
      </p:sp>
    </p:spTree>
    <p:extLst>
      <p:ext uri="{BB962C8B-B14F-4D97-AF65-F5344CB8AC3E}">
        <p14:creationId xmlns:p14="http://schemas.microsoft.com/office/powerpoint/2010/main" val="2891381481"/>
      </p:ext>
    </p:extLst>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What is Gender Apartheid?</a:t>
            </a:r>
          </a:p>
        </p:txBody>
      </p:sp>
      <p:grpSp>
        <p:nvGrpSpPr>
          <p:cNvPr id="35" name="Group 34">
            <a:extLst>
              <a:ext uri="{FF2B5EF4-FFF2-40B4-BE49-F238E27FC236}">
                <a16:creationId xmlns:a16="http://schemas.microsoft.com/office/drawing/2014/main" id="{53CF08E6-CDD1-F89F-141A-3C87086F627D}"/>
              </a:ext>
            </a:extLst>
          </p:cNvPr>
          <p:cNvGrpSpPr/>
          <p:nvPr/>
        </p:nvGrpSpPr>
        <p:grpSpPr>
          <a:xfrm>
            <a:off x="956900" y="1919470"/>
            <a:ext cx="8441932" cy="738664"/>
            <a:chOff x="956900" y="1919470"/>
            <a:chExt cx="8441932" cy="738664"/>
          </a:xfrm>
        </p:grpSpPr>
        <p:sp>
          <p:nvSpPr>
            <p:cNvPr id="17" name="TextBox 7">
              <a:extLst>
                <a:ext uri="{FF2B5EF4-FFF2-40B4-BE49-F238E27FC236}">
                  <a16:creationId xmlns:a16="http://schemas.microsoft.com/office/drawing/2014/main" id="{DB387EA3-8B72-6DB6-309B-4C9DC826EEEF}"/>
                </a:ext>
              </a:extLst>
            </p:cNvPr>
            <p:cNvSpPr txBox="1"/>
            <p:nvPr/>
          </p:nvSpPr>
          <p:spPr>
            <a:xfrm>
              <a:off x="1856739" y="1919470"/>
              <a:ext cx="7542093" cy="738664"/>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Gender apartheid occurs when a system of governance is deliberately designed to systematically oppress, discriminate against, and subjugate a specific gender group or groups. </a:t>
              </a:r>
            </a:p>
          </p:txBody>
        </p:sp>
        <p:sp>
          <p:nvSpPr>
            <p:cNvPr id="26" name="Oval 25">
              <a:extLst>
                <a:ext uri="{FF2B5EF4-FFF2-40B4-BE49-F238E27FC236}">
                  <a16:creationId xmlns:a16="http://schemas.microsoft.com/office/drawing/2014/main" id="{52D95807-1F57-B1F5-9B4B-36C0E7F43107}"/>
                </a:ext>
              </a:extLst>
            </p:cNvPr>
            <p:cNvSpPr/>
            <p:nvPr/>
          </p:nvSpPr>
          <p:spPr>
            <a:xfrm>
              <a:off x="956900" y="1972773"/>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36" name="Group 35">
            <a:extLst>
              <a:ext uri="{FF2B5EF4-FFF2-40B4-BE49-F238E27FC236}">
                <a16:creationId xmlns:a16="http://schemas.microsoft.com/office/drawing/2014/main" id="{B4C6F621-FE7D-91A5-290E-4F604C855405}"/>
              </a:ext>
            </a:extLst>
          </p:cNvPr>
          <p:cNvGrpSpPr/>
          <p:nvPr/>
        </p:nvGrpSpPr>
        <p:grpSpPr>
          <a:xfrm>
            <a:off x="956900" y="3231594"/>
            <a:ext cx="8449427" cy="632058"/>
            <a:chOff x="956900" y="3284984"/>
            <a:chExt cx="8449427" cy="632058"/>
          </a:xfrm>
        </p:grpSpPr>
        <p:sp>
          <p:nvSpPr>
            <p:cNvPr id="21" name="TextBox 9">
              <a:extLst>
                <a:ext uri="{FF2B5EF4-FFF2-40B4-BE49-F238E27FC236}">
                  <a16:creationId xmlns:a16="http://schemas.microsoft.com/office/drawing/2014/main" id="{30F5AEF2-0698-9554-AB87-5BC0F7AAB480}"/>
                </a:ext>
              </a:extLst>
            </p:cNvPr>
            <p:cNvSpPr txBox="1"/>
            <p:nvPr/>
          </p:nvSpPr>
          <p:spPr>
            <a:xfrm>
              <a:off x="1864234" y="3354792"/>
              <a:ext cx="7542093"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This includes laws, regulations, policies, and practices that seek to institutionalize a system of gender-based domination.</a:t>
              </a:r>
            </a:p>
          </p:txBody>
        </p:sp>
        <p:sp>
          <p:nvSpPr>
            <p:cNvPr id="27" name="Oval 26">
              <a:extLst>
                <a:ext uri="{FF2B5EF4-FFF2-40B4-BE49-F238E27FC236}">
                  <a16:creationId xmlns:a16="http://schemas.microsoft.com/office/drawing/2014/main" id="{A3A7FA8A-B4EC-8276-3D2F-DC948F74968C}"/>
                </a:ext>
              </a:extLst>
            </p:cNvPr>
            <p:cNvSpPr/>
            <p:nvPr/>
          </p:nvSpPr>
          <p:spPr>
            <a:xfrm>
              <a:off x="956900" y="328498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37" name="Group 36">
            <a:extLst>
              <a:ext uri="{FF2B5EF4-FFF2-40B4-BE49-F238E27FC236}">
                <a16:creationId xmlns:a16="http://schemas.microsoft.com/office/drawing/2014/main" id="{3462EAD3-9B70-9576-D5A8-59AA1C95A6E9}"/>
              </a:ext>
            </a:extLst>
          </p:cNvPr>
          <p:cNvGrpSpPr/>
          <p:nvPr/>
        </p:nvGrpSpPr>
        <p:grpSpPr>
          <a:xfrm>
            <a:off x="956900" y="4437112"/>
            <a:ext cx="8441932" cy="632058"/>
            <a:chOff x="956900" y="4437112"/>
            <a:chExt cx="8441932" cy="632058"/>
          </a:xfrm>
        </p:grpSpPr>
        <p:sp>
          <p:nvSpPr>
            <p:cNvPr id="23" name="TextBox 10">
              <a:extLst>
                <a:ext uri="{FF2B5EF4-FFF2-40B4-BE49-F238E27FC236}">
                  <a16:creationId xmlns:a16="http://schemas.microsoft.com/office/drawing/2014/main" id="{778A22F0-4508-2A16-155C-1F283377BACC}"/>
                </a:ext>
              </a:extLst>
            </p:cNvPr>
            <p:cNvSpPr txBox="1"/>
            <p:nvPr/>
          </p:nvSpPr>
          <p:spPr>
            <a:xfrm>
              <a:off x="1856739" y="4630031"/>
              <a:ext cx="7542093" cy="246221"/>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Gender apartheid is not yet recognized as a specific crime under international law.</a:t>
              </a:r>
            </a:p>
          </p:txBody>
        </p:sp>
        <p:sp>
          <p:nvSpPr>
            <p:cNvPr id="28" name="Oval 27">
              <a:extLst>
                <a:ext uri="{FF2B5EF4-FFF2-40B4-BE49-F238E27FC236}">
                  <a16:creationId xmlns:a16="http://schemas.microsoft.com/office/drawing/2014/main" id="{CA8F66EB-79CB-607E-9CEC-5BB350BFC5A5}"/>
                </a:ext>
              </a:extLst>
            </p:cNvPr>
            <p:cNvSpPr/>
            <p:nvPr/>
          </p:nvSpPr>
          <p:spPr>
            <a:xfrm>
              <a:off x="956900" y="4437112"/>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4018264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Distinct Elements of Apartheid </a:t>
            </a:r>
          </a:p>
        </p:txBody>
      </p:sp>
      <p:grpSp>
        <p:nvGrpSpPr>
          <p:cNvPr id="4" name="Group 3">
            <a:extLst>
              <a:ext uri="{FF2B5EF4-FFF2-40B4-BE49-F238E27FC236}">
                <a16:creationId xmlns:a16="http://schemas.microsoft.com/office/drawing/2014/main" id="{6328BA12-14FB-4C0A-20D2-1BADF7378931}"/>
              </a:ext>
            </a:extLst>
          </p:cNvPr>
          <p:cNvGrpSpPr/>
          <p:nvPr/>
        </p:nvGrpSpPr>
        <p:grpSpPr>
          <a:xfrm>
            <a:off x="956900" y="1977871"/>
            <a:ext cx="8441932" cy="632058"/>
            <a:chOff x="956900" y="1946121"/>
            <a:chExt cx="8441932" cy="632058"/>
          </a:xfrm>
        </p:grpSpPr>
        <p:sp>
          <p:nvSpPr>
            <p:cNvPr id="17" name="TextBox 7">
              <a:extLst>
                <a:ext uri="{FF2B5EF4-FFF2-40B4-BE49-F238E27FC236}">
                  <a16:creationId xmlns:a16="http://schemas.microsoft.com/office/drawing/2014/main" id="{DB387EA3-8B72-6DB6-309B-4C9DC826EEEF}"/>
                </a:ext>
              </a:extLst>
            </p:cNvPr>
            <p:cNvSpPr txBox="1"/>
            <p:nvPr/>
          </p:nvSpPr>
          <p:spPr>
            <a:xfrm>
              <a:off x="1856739" y="2015929"/>
              <a:ext cx="7542093" cy="492443"/>
            </a:xfrm>
            <a:prstGeom prst="rect">
              <a:avLst/>
            </a:prstGeom>
          </p:spPr>
          <p:txBody>
            <a:bodyPr wrap="square" lIns="0" tIns="0" rIns="0" bIns="0" rtlCol="0" anchor="t">
              <a:spAutoFit/>
            </a:bodyPr>
            <a:lstStyle/>
            <a:p>
              <a:pPr algn="l"/>
              <a:r>
                <a:rPr lang="en-US" sz="1600" b="1" dirty="0">
                  <a:solidFill>
                    <a:srgbClr val="333333"/>
                  </a:solidFill>
                  <a:latin typeface="Roboto Black" panose="02000000000000000000" pitchFamily="2" charset="0"/>
                  <a:ea typeface="Roboto Black" panose="02000000000000000000" pitchFamily="2" charset="0"/>
                </a:rPr>
                <a:t>Animating Context. </a:t>
              </a:r>
              <a:r>
                <a:rPr lang="en-US" sz="1600" dirty="0">
                  <a:solidFill>
                    <a:srgbClr val="333333"/>
                  </a:solidFill>
                  <a:latin typeface="Roboto" panose="02000000000000000000" pitchFamily="2" charset="0"/>
                  <a:ea typeface="Roboto" panose="02000000000000000000" pitchFamily="2" charset="0"/>
                </a:rPr>
                <a:t>An institutionalized regime of systematic oppression and domination by one group over groups</a:t>
              </a:r>
            </a:p>
          </p:txBody>
        </p:sp>
        <p:sp>
          <p:nvSpPr>
            <p:cNvPr id="26" name="Oval 25">
              <a:extLst>
                <a:ext uri="{FF2B5EF4-FFF2-40B4-BE49-F238E27FC236}">
                  <a16:creationId xmlns:a16="http://schemas.microsoft.com/office/drawing/2014/main" id="{52D95807-1F57-B1F5-9B4B-36C0E7F43107}"/>
                </a:ext>
              </a:extLst>
            </p:cNvPr>
            <p:cNvSpPr/>
            <p:nvPr/>
          </p:nvSpPr>
          <p:spPr>
            <a:xfrm>
              <a:off x="956900" y="1946121"/>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3" name="Group 2">
            <a:extLst>
              <a:ext uri="{FF2B5EF4-FFF2-40B4-BE49-F238E27FC236}">
                <a16:creationId xmlns:a16="http://schemas.microsoft.com/office/drawing/2014/main" id="{22F6CA54-7617-B57A-A463-CE0CF910F649}"/>
              </a:ext>
            </a:extLst>
          </p:cNvPr>
          <p:cNvGrpSpPr/>
          <p:nvPr/>
        </p:nvGrpSpPr>
        <p:grpSpPr>
          <a:xfrm>
            <a:off x="956900" y="3230342"/>
            <a:ext cx="8449427" cy="632058"/>
            <a:chOff x="956900" y="3284984"/>
            <a:chExt cx="8449427" cy="632058"/>
          </a:xfrm>
        </p:grpSpPr>
        <p:sp>
          <p:nvSpPr>
            <p:cNvPr id="21" name="TextBox 9">
              <a:extLst>
                <a:ext uri="{FF2B5EF4-FFF2-40B4-BE49-F238E27FC236}">
                  <a16:creationId xmlns:a16="http://schemas.microsoft.com/office/drawing/2014/main" id="{30F5AEF2-0698-9554-AB87-5BC0F7AAB480}"/>
                </a:ext>
              </a:extLst>
            </p:cNvPr>
            <p:cNvSpPr txBox="1"/>
            <p:nvPr/>
          </p:nvSpPr>
          <p:spPr>
            <a:xfrm>
              <a:off x="1864234" y="3354792"/>
              <a:ext cx="7542093" cy="492443"/>
            </a:xfrm>
            <a:prstGeom prst="rect">
              <a:avLst/>
            </a:prstGeom>
          </p:spPr>
          <p:txBody>
            <a:bodyPr wrap="square" lIns="0" tIns="0" rIns="0" bIns="0" rtlCol="0" anchor="t">
              <a:spAutoFit/>
            </a:bodyPr>
            <a:lstStyle/>
            <a:p>
              <a:pPr algn="l"/>
              <a:r>
                <a:rPr lang="en-US" sz="1600" b="1" dirty="0">
                  <a:solidFill>
                    <a:srgbClr val="333333"/>
                  </a:solidFill>
                  <a:latin typeface="Roboto Black" panose="02000000000000000000" pitchFamily="2" charset="0"/>
                  <a:ea typeface="Roboto Black" panose="02000000000000000000" pitchFamily="2" charset="0"/>
                </a:rPr>
                <a:t>Intent. </a:t>
              </a:r>
              <a:r>
                <a:rPr lang="en-US" sz="1600" dirty="0">
                  <a:solidFill>
                    <a:srgbClr val="333333"/>
                  </a:solidFill>
                  <a:latin typeface="Roboto" panose="02000000000000000000" pitchFamily="2" charset="0"/>
                  <a:ea typeface="Roboto" panose="02000000000000000000" pitchFamily="2" charset="0"/>
                </a:rPr>
                <a:t>Intent to maintain and entrench such an institutionalized regime as part of an ideological system of governance</a:t>
              </a:r>
            </a:p>
          </p:txBody>
        </p:sp>
        <p:sp>
          <p:nvSpPr>
            <p:cNvPr id="27" name="Oval 26">
              <a:extLst>
                <a:ext uri="{FF2B5EF4-FFF2-40B4-BE49-F238E27FC236}">
                  <a16:creationId xmlns:a16="http://schemas.microsoft.com/office/drawing/2014/main" id="{A3A7FA8A-B4EC-8276-3D2F-DC948F74968C}"/>
                </a:ext>
              </a:extLst>
            </p:cNvPr>
            <p:cNvSpPr/>
            <p:nvPr/>
          </p:nvSpPr>
          <p:spPr>
            <a:xfrm>
              <a:off x="956900" y="328498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 name="Group 1">
            <a:extLst>
              <a:ext uri="{FF2B5EF4-FFF2-40B4-BE49-F238E27FC236}">
                <a16:creationId xmlns:a16="http://schemas.microsoft.com/office/drawing/2014/main" id="{8E3DEF40-B531-0F8E-9BD1-E822292EADF5}"/>
              </a:ext>
            </a:extLst>
          </p:cNvPr>
          <p:cNvGrpSpPr/>
          <p:nvPr/>
        </p:nvGrpSpPr>
        <p:grpSpPr>
          <a:xfrm>
            <a:off x="956900" y="4438364"/>
            <a:ext cx="8441932" cy="632058"/>
            <a:chOff x="956900" y="4463764"/>
            <a:chExt cx="8441932" cy="632058"/>
          </a:xfrm>
        </p:grpSpPr>
        <p:sp>
          <p:nvSpPr>
            <p:cNvPr id="23" name="TextBox 10">
              <a:extLst>
                <a:ext uri="{FF2B5EF4-FFF2-40B4-BE49-F238E27FC236}">
                  <a16:creationId xmlns:a16="http://schemas.microsoft.com/office/drawing/2014/main" id="{778A22F0-4508-2A16-155C-1F283377BACC}"/>
                </a:ext>
              </a:extLst>
            </p:cNvPr>
            <p:cNvSpPr txBox="1"/>
            <p:nvPr/>
          </p:nvSpPr>
          <p:spPr>
            <a:xfrm>
              <a:off x="1856739" y="4533572"/>
              <a:ext cx="7542093" cy="492443"/>
            </a:xfrm>
            <a:prstGeom prst="rect">
              <a:avLst/>
            </a:prstGeom>
          </p:spPr>
          <p:txBody>
            <a:bodyPr wrap="square" lIns="0" tIns="0" rIns="0" bIns="0" rtlCol="0" anchor="t">
              <a:spAutoFit/>
            </a:bodyPr>
            <a:lstStyle/>
            <a:p>
              <a:pPr algn="l"/>
              <a:r>
                <a:rPr lang="en-US" sz="1600" b="1" dirty="0">
                  <a:solidFill>
                    <a:srgbClr val="333333"/>
                  </a:solidFill>
                  <a:latin typeface="Roboto Black" panose="02000000000000000000" pitchFamily="2" charset="0"/>
                  <a:ea typeface="Roboto Black" panose="02000000000000000000" pitchFamily="2" charset="0"/>
                </a:rPr>
                <a:t>Consequences. </a:t>
              </a:r>
              <a:r>
                <a:rPr lang="en-US" sz="1600" dirty="0">
                  <a:solidFill>
                    <a:srgbClr val="333333"/>
                  </a:solidFill>
                  <a:latin typeface="Roboto" panose="02000000000000000000" pitchFamily="2" charset="0"/>
                  <a:ea typeface="Roboto" panose="02000000000000000000" pitchFamily="2" charset="0"/>
                </a:rPr>
                <a:t>Totalizing subjugation that aims to eviscerate any opportunities for individual autonomy and independent advancement</a:t>
              </a:r>
            </a:p>
          </p:txBody>
        </p:sp>
        <p:sp>
          <p:nvSpPr>
            <p:cNvPr id="28" name="Oval 27">
              <a:extLst>
                <a:ext uri="{FF2B5EF4-FFF2-40B4-BE49-F238E27FC236}">
                  <a16:creationId xmlns:a16="http://schemas.microsoft.com/office/drawing/2014/main" id="{CA8F66EB-79CB-607E-9CEC-5BB350BFC5A5}"/>
                </a:ext>
              </a:extLst>
            </p:cNvPr>
            <p:cNvSpPr/>
            <p:nvPr/>
          </p:nvSpPr>
          <p:spPr>
            <a:xfrm>
              <a:off x="956900" y="446376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156606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Understanding Apartheid: Historical Context</a:t>
            </a:r>
          </a:p>
          <a:p>
            <a:pPr algn="r"/>
            <a:endParaRPr lang="en-US" sz="1800" b="1" dirty="0">
              <a:solidFill>
                <a:srgbClr val="333333"/>
              </a:solidFill>
              <a:latin typeface="Roboto Mono" pitchFamily="2" charset="0"/>
              <a:ea typeface="Roboto Mono" pitchFamily="2" charset="0"/>
            </a:endParaRPr>
          </a:p>
        </p:txBody>
      </p:sp>
      <p:grpSp>
        <p:nvGrpSpPr>
          <p:cNvPr id="4" name="Group 3">
            <a:extLst>
              <a:ext uri="{FF2B5EF4-FFF2-40B4-BE49-F238E27FC236}">
                <a16:creationId xmlns:a16="http://schemas.microsoft.com/office/drawing/2014/main" id="{6328BA12-14FB-4C0A-20D2-1BADF7378931}"/>
              </a:ext>
            </a:extLst>
          </p:cNvPr>
          <p:cNvGrpSpPr/>
          <p:nvPr/>
        </p:nvGrpSpPr>
        <p:grpSpPr>
          <a:xfrm>
            <a:off x="956900" y="1977871"/>
            <a:ext cx="8441932" cy="632058"/>
            <a:chOff x="956900" y="1946121"/>
            <a:chExt cx="8441932" cy="632058"/>
          </a:xfrm>
        </p:grpSpPr>
        <p:sp>
          <p:nvSpPr>
            <p:cNvPr id="17" name="TextBox 7">
              <a:extLst>
                <a:ext uri="{FF2B5EF4-FFF2-40B4-BE49-F238E27FC236}">
                  <a16:creationId xmlns:a16="http://schemas.microsoft.com/office/drawing/2014/main" id="{DB387EA3-8B72-6DB6-309B-4C9DC826EEEF}"/>
                </a:ext>
              </a:extLst>
            </p:cNvPr>
            <p:cNvSpPr txBox="1"/>
            <p:nvPr/>
          </p:nvSpPr>
          <p:spPr>
            <a:xfrm>
              <a:off x="1856739" y="2139040"/>
              <a:ext cx="7542093" cy="246221"/>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Apartheid is an Afrikaans term, meaning apartness or separateness.</a:t>
              </a:r>
            </a:p>
          </p:txBody>
        </p:sp>
        <p:sp>
          <p:nvSpPr>
            <p:cNvPr id="26" name="Oval 25">
              <a:extLst>
                <a:ext uri="{FF2B5EF4-FFF2-40B4-BE49-F238E27FC236}">
                  <a16:creationId xmlns:a16="http://schemas.microsoft.com/office/drawing/2014/main" id="{52D95807-1F57-B1F5-9B4B-36C0E7F43107}"/>
                </a:ext>
              </a:extLst>
            </p:cNvPr>
            <p:cNvSpPr/>
            <p:nvPr/>
          </p:nvSpPr>
          <p:spPr>
            <a:xfrm>
              <a:off x="956900" y="1946121"/>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3" name="Group 2">
            <a:extLst>
              <a:ext uri="{FF2B5EF4-FFF2-40B4-BE49-F238E27FC236}">
                <a16:creationId xmlns:a16="http://schemas.microsoft.com/office/drawing/2014/main" id="{22F6CA54-7617-B57A-A463-CE0CF910F649}"/>
              </a:ext>
            </a:extLst>
          </p:cNvPr>
          <p:cNvGrpSpPr/>
          <p:nvPr/>
        </p:nvGrpSpPr>
        <p:grpSpPr>
          <a:xfrm>
            <a:off x="956900" y="3235095"/>
            <a:ext cx="8449427" cy="632058"/>
            <a:chOff x="956900" y="3284984"/>
            <a:chExt cx="8449427" cy="632058"/>
          </a:xfrm>
        </p:grpSpPr>
        <p:sp>
          <p:nvSpPr>
            <p:cNvPr id="21" name="TextBox 9">
              <a:extLst>
                <a:ext uri="{FF2B5EF4-FFF2-40B4-BE49-F238E27FC236}">
                  <a16:creationId xmlns:a16="http://schemas.microsoft.com/office/drawing/2014/main" id="{30F5AEF2-0698-9554-AB87-5BC0F7AAB480}"/>
                </a:ext>
              </a:extLst>
            </p:cNvPr>
            <p:cNvSpPr txBox="1"/>
            <p:nvPr/>
          </p:nvSpPr>
          <p:spPr>
            <a:xfrm>
              <a:off x="1864234" y="3354792"/>
              <a:ext cx="7542093"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Apartheid in South Africa was a period of state-sanctioned racial segregation and discrimination from 1948 to the early 1990s.</a:t>
              </a:r>
            </a:p>
          </p:txBody>
        </p:sp>
        <p:sp>
          <p:nvSpPr>
            <p:cNvPr id="27" name="Oval 26">
              <a:extLst>
                <a:ext uri="{FF2B5EF4-FFF2-40B4-BE49-F238E27FC236}">
                  <a16:creationId xmlns:a16="http://schemas.microsoft.com/office/drawing/2014/main" id="{A3A7FA8A-B4EC-8276-3D2F-DC948F74968C}"/>
                </a:ext>
              </a:extLst>
            </p:cNvPr>
            <p:cNvSpPr/>
            <p:nvPr/>
          </p:nvSpPr>
          <p:spPr>
            <a:xfrm>
              <a:off x="956900" y="3284984"/>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 name="Group 1">
            <a:extLst>
              <a:ext uri="{FF2B5EF4-FFF2-40B4-BE49-F238E27FC236}">
                <a16:creationId xmlns:a16="http://schemas.microsoft.com/office/drawing/2014/main" id="{8E3DEF40-B531-0F8E-9BD1-E822292EADF5}"/>
              </a:ext>
            </a:extLst>
          </p:cNvPr>
          <p:cNvGrpSpPr/>
          <p:nvPr/>
        </p:nvGrpSpPr>
        <p:grpSpPr>
          <a:xfrm>
            <a:off x="956900" y="4384368"/>
            <a:ext cx="8441932" cy="738664"/>
            <a:chOff x="956900" y="4498668"/>
            <a:chExt cx="8441932" cy="738664"/>
          </a:xfrm>
        </p:grpSpPr>
        <p:sp>
          <p:nvSpPr>
            <p:cNvPr id="23" name="TextBox 10">
              <a:extLst>
                <a:ext uri="{FF2B5EF4-FFF2-40B4-BE49-F238E27FC236}">
                  <a16:creationId xmlns:a16="http://schemas.microsoft.com/office/drawing/2014/main" id="{778A22F0-4508-2A16-155C-1F283377BACC}"/>
                </a:ext>
              </a:extLst>
            </p:cNvPr>
            <p:cNvSpPr txBox="1"/>
            <p:nvPr/>
          </p:nvSpPr>
          <p:spPr>
            <a:xfrm>
              <a:off x="1856739" y="4498668"/>
              <a:ext cx="7542093" cy="738664"/>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Black people were subjected to a series of racially discriminatory and oppressive laws, policies and practices curtailing their fundamental rights and freedoms and opportunities for advancement and autonomy. </a:t>
              </a:r>
            </a:p>
          </p:txBody>
        </p:sp>
        <p:sp>
          <p:nvSpPr>
            <p:cNvPr id="28" name="Oval 27">
              <a:extLst>
                <a:ext uri="{FF2B5EF4-FFF2-40B4-BE49-F238E27FC236}">
                  <a16:creationId xmlns:a16="http://schemas.microsoft.com/office/drawing/2014/main" id="{CA8F66EB-79CB-607E-9CEC-5BB350BFC5A5}"/>
                </a:ext>
              </a:extLst>
            </p:cNvPr>
            <p:cNvSpPr/>
            <p:nvPr/>
          </p:nvSpPr>
          <p:spPr>
            <a:xfrm>
              <a:off x="956900" y="4551971"/>
              <a:ext cx="632058" cy="632058"/>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104500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The 1973 Apartheid Convention</a:t>
            </a:r>
          </a:p>
        </p:txBody>
      </p:sp>
      <p:sp>
        <p:nvSpPr>
          <p:cNvPr id="17" name="TextBox 7">
            <a:extLst>
              <a:ext uri="{FF2B5EF4-FFF2-40B4-BE49-F238E27FC236}">
                <a16:creationId xmlns:a16="http://schemas.microsoft.com/office/drawing/2014/main" id="{DB387EA3-8B72-6DB6-309B-4C9DC826EEEF}"/>
              </a:ext>
            </a:extLst>
          </p:cNvPr>
          <p:cNvSpPr txBox="1"/>
          <p:nvPr/>
        </p:nvSpPr>
        <p:spPr>
          <a:xfrm>
            <a:off x="955039" y="2139040"/>
            <a:ext cx="7542093" cy="984885"/>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The 1973 Apartheid Convention defines apartheid as: </a:t>
            </a: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p:txBody>
      </p:sp>
      <p:sp>
        <p:nvSpPr>
          <p:cNvPr id="6" name="TextBox 7">
            <a:extLst>
              <a:ext uri="{FF2B5EF4-FFF2-40B4-BE49-F238E27FC236}">
                <a16:creationId xmlns:a16="http://schemas.microsoft.com/office/drawing/2014/main" id="{39BBACF6-1C3A-4DCE-044C-E6BB0E029A4A}"/>
              </a:ext>
            </a:extLst>
          </p:cNvPr>
          <p:cNvSpPr txBox="1"/>
          <p:nvPr/>
        </p:nvSpPr>
        <p:spPr>
          <a:xfrm>
            <a:off x="1856739" y="2749151"/>
            <a:ext cx="9547861" cy="2646878"/>
          </a:xfrm>
          <a:prstGeom prst="rect">
            <a:avLst/>
          </a:prstGeom>
        </p:spPr>
        <p:txBody>
          <a:bodyPr wrap="square" lIns="0" tIns="0" rIns="0" bIns="0" rtlCol="0" anchor="t">
            <a:spAutoFit/>
          </a:bodyPr>
          <a:lstStyle/>
          <a:p>
            <a:pPr algn="l"/>
            <a:r>
              <a:rPr lang="en-US" sz="3200" b="1" dirty="0">
                <a:solidFill>
                  <a:srgbClr val="FED718"/>
                </a:solidFill>
                <a:latin typeface="Roboto Mono" pitchFamily="2" charset="0"/>
                <a:ea typeface="Roboto Mono" pitchFamily="2" charset="0"/>
              </a:rPr>
              <a:t>“</a:t>
            </a:r>
            <a:r>
              <a:rPr lang="en-US" sz="2800" b="1" dirty="0">
                <a:solidFill>
                  <a:srgbClr val="333333"/>
                </a:solidFill>
                <a:latin typeface="Roboto Mono" pitchFamily="2" charset="0"/>
                <a:ea typeface="Roboto Mono" pitchFamily="2" charset="0"/>
              </a:rPr>
              <a:t>Inhuman acts committed for the purpose of establishing and maintaining domination by one racial group of persons over any other racial group of persons and systematically oppressing them.</a:t>
            </a:r>
            <a:r>
              <a:rPr lang="en-US" sz="2800" b="1" dirty="0">
                <a:solidFill>
                  <a:srgbClr val="FED718"/>
                </a:solidFill>
                <a:latin typeface="Roboto Mono" pitchFamily="2" charset="0"/>
                <a:ea typeface="Roboto Mono" pitchFamily="2" charset="0"/>
              </a:rPr>
              <a:t>”</a:t>
            </a:r>
          </a:p>
          <a:p>
            <a:pPr algn="l"/>
            <a:endParaRPr lang="en-US" sz="2800" b="1" dirty="0">
              <a:solidFill>
                <a:srgbClr val="333333"/>
              </a:solidFill>
              <a:latin typeface="Roboto Mono" pitchFamily="2" charset="0"/>
              <a:ea typeface="Roboto Mono" pitchFamily="2" charset="0"/>
            </a:endParaRPr>
          </a:p>
        </p:txBody>
      </p:sp>
      <p:sp>
        <p:nvSpPr>
          <p:cNvPr id="10" name="TextBox 7">
            <a:extLst>
              <a:ext uri="{FF2B5EF4-FFF2-40B4-BE49-F238E27FC236}">
                <a16:creationId xmlns:a16="http://schemas.microsoft.com/office/drawing/2014/main" id="{06177295-6A7C-B282-0A58-66A6AC98C282}"/>
              </a:ext>
            </a:extLst>
          </p:cNvPr>
          <p:cNvSpPr txBox="1"/>
          <p:nvPr/>
        </p:nvSpPr>
        <p:spPr>
          <a:xfrm>
            <a:off x="955039" y="5445224"/>
            <a:ext cx="8970011" cy="1477328"/>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The 1973 Apartheid Convention was born out of the experience of apartheid South Africa</a:t>
            </a: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a:p>
            <a:pPr algn="l"/>
            <a:endParaRPr lang="en-US" sz="1600" dirty="0">
              <a:solidFill>
                <a:srgbClr val="333333"/>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700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Understanding Apartheid: Historical Context</a:t>
            </a:r>
          </a:p>
        </p:txBody>
      </p:sp>
      <p:sp>
        <p:nvSpPr>
          <p:cNvPr id="17" name="TextBox 7">
            <a:extLst>
              <a:ext uri="{FF2B5EF4-FFF2-40B4-BE49-F238E27FC236}">
                <a16:creationId xmlns:a16="http://schemas.microsoft.com/office/drawing/2014/main" id="{DB387EA3-8B72-6DB6-309B-4C9DC826EEEF}"/>
              </a:ext>
            </a:extLst>
          </p:cNvPr>
          <p:cNvSpPr txBox="1"/>
          <p:nvPr/>
        </p:nvSpPr>
        <p:spPr>
          <a:xfrm>
            <a:off x="955039" y="2139040"/>
            <a:ext cx="7542093" cy="246221"/>
          </a:xfrm>
          <a:prstGeom prst="rect">
            <a:avLst/>
          </a:prstGeom>
        </p:spPr>
        <p:txBody>
          <a:bodyPr wrap="square" lIns="0" tIns="0" rIns="0" bIns="0" rtlCol="0" anchor="t">
            <a:spAutoFit/>
          </a:bodyPr>
          <a:lstStyle/>
          <a:p>
            <a:pPr algn="l"/>
            <a:r>
              <a:rPr lang="en-US" sz="1600" b="1" dirty="0">
                <a:solidFill>
                  <a:srgbClr val="333333"/>
                </a:solidFill>
                <a:latin typeface="Roboto" panose="02000000000000000000" pitchFamily="2" charset="0"/>
                <a:ea typeface="Roboto" panose="02000000000000000000" pitchFamily="2" charset="0"/>
              </a:rPr>
              <a:t>The crime of apartheid was recognized by:</a:t>
            </a:r>
          </a:p>
        </p:txBody>
      </p:sp>
      <p:grpSp>
        <p:nvGrpSpPr>
          <p:cNvPr id="11" name="Group 10">
            <a:extLst>
              <a:ext uri="{FF2B5EF4-FFF2-40B4-BE49-F238E27FC236}">
                <a16:creationId xmlns:a16="http://schemas.microsoft.com/office/drawing/2014/main" id="{12AF9C93-9A80-0735-6767-D5E77224F61F}"/>
              </a:ext>
            </a:extLst>
          </p:cNvPr>
          <p:cNvGrpSpPr/>
          <p:nvPr/>
        </p:nvGrpSpPr>
        <p:grpSpPr>
          <a:xfrm>
            <a:off x="1847850" y="2696289"/>
            <a:ext cx="8020269" cy="246221"/>
            <a:chOff x="832463" y="3089989"/>
            <a:chExt cx="8020269" cy="246221"/>
          </a:xfrm>
        </p:grpSpPr>
        <p:sp>
          <p:nvSpPr>
            <p:cNvPr id="3" name="TextBox 7">
              <a:extLst>
                <a:ext uri="{FF2B5EF4-FFF2-40B4-BE49-F238E27FC236}">
                  <a16:creationId xmlns:a16="http://schemas.microsoft.com/office/drawing/2014/main" id="{1DC4BC13-E5EB-D98B-E276-1909AF4D1A58}"/>
                </a:ext>
              </a:extLst>
            </p:cNvPr>
            <p:cNvSpPr txBox="1"/>
            <p:nvPr/>
          </p:nvSpPr>
          <p:spPr>
            <a:xfrm>
              <a:off x="1310639" y="3089989"/>
              <a:ext cx="7542093" cy="246221"/>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United Nations General Assembly in 1966</a:t>
              </a:r>
            </a:p>
          </p:txBody>
        </p:sp>
        <p:sp>
          <p:nvSpPr>
            <p:cNvPr id="4" name="Oval 3">
              <a:extLst>
                <a:ext uri="{FF2B5EF4-FFF2-40B4-BE49-F238E27FC236}">
                  <a16:creationId xmlns:a16="http://schemas.microsoft.com/office/drawing/2014/main" id="{23F8B306-7957-7777-A832-0DB54C2CC256}"/>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12" name="Group 11">
            <a:extLst>
              <a:ext uri="{FF2B5EF4-FFF2-40B4-BE49-F238E27FC236}">
                <a16:creationId xmlns:a16="http://schemas.microsoft.com/office/drawing/2014/main" id="{B23945CA-64C1-6921-FE1B-E1008C500817}"/>
              </a:ext>
            </a:extLst>
          </p:cNvPr>
          <p:cNvGrpSpPr/>
          <p:nvPr/>
        </p:nvGrpSpPr>
        <p:grpSpPr>
          <a:xfrm>
            <a:off x="1847850" y="3140491"/>
            <a:ext cx="8020269" cy="246221"/>
            <a:chOff x="832463" y="3089989"/>
            <a:chExt cx="8020269" cy="246221"/>
          </a:xfrm>
        </p:grpSpPr>
        <p:sp>
          <p:nvSpPr>
            <p:cNvPr id="13" name="TextBox 7">
              <a:extLst>
                <a:ext uri="{FF2B5EF4-FFF2-40B4-BE49-F238E27FC236}">
                  <a16:creationId xmlns:a16="http://schemas.microsoft.com/office/drawing/2014/main" id="{77679C69-14AB-D88A-8A4F-105826F77FB3}"/>
                </a:ext>
              </a:extLst>
            </p:cNvPr>
            <p:cNvSpPr txBox="1"/>
            <p:nvPr/>
          </p:nvSpPr>
          <p:spPr>
            <a:xfrm>
              <a:off x="1310639" y="3089989"/>
              <a:ext cx="7542093" cy="246221"/>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United Nations Security Council in 1984</a:t>
              </a:r>
            </a:p>
          </p:txBody>
        </p:sp>
        <p:sp>
          <p:nvSpPr>
            <p:cNvPr id="14" name="Oval 13">
              <a:extLst>
                <a:ext uri="{FF2B5EF4-FFF2-40B4-BE49-F238E27FC236}">
                  <a16:creationId xmlns:a16="http://schemas.microsoft.com/office/drawing/2014/main" id="{0DB4C0A3-6282-DD8C-7E7F-2F4B025DADDB}"/>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15" name="Group 14">
            <a:extLst>
              <a:ext uri="{FF2B5EF4-FFF2-40B4-BE49-F238E27FC236}">
                <a16:creationId xmlns:a16="http://schemas.microsoft.com/office/drawing/2014/main" id="{20188246-DEB0-80FA-1423-738EBDBBED59}"/>
              </a:ext>
            </a:extLst>
          </p:cNvPr>
          <p:cNvGrpSpPr/>
          <p:nvPr/>
        </p:nvGrpSpPr>
        <p:grpSpPr>
          <a:xfrm>
            <a:off x="1847850" y="3584693"/>
            <a:ext cx="7181237" cy="492443"/>
            <a:chOff x="832463" y="3089989"/>
            <a:chExt cx="7181237" cy="492443"/>
          </a:xfrm>
        </p:grpSpPr>
        <p:sp>
          <p:nvSpPr>
            <p:cNvPr id="16" name="TextBox 7">
              <a:extLst>
                <a:ext uri="{FF2B5EF4-FFF2-40B4-BE49-F238E27FC236}">
                  <a16:creationId xmlns:a16="http://schemas.microsoft.com/office/drawing/2014/main" id="{65EEDC8E-185C-3E56-64F4-C20046ED47D2}"/>
                </a:ext>
              </a:extLst>
            </p:cNvPr>
            <p:cNvSpPr txBox="1"/>
            <p:nvPr/>
          </p:nvSpPr>
          <p:spPr>
            <a:xfrm>
              <a:off x="1310639" y="3089989"/>
              <a:ext cx="6703061"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International Convention on the Suppression and Punishment of the Crime of Apartheid in 1973</a:t>
              </a:r>
            </a:p>
          </p:txBody>
        </p:sp>
        <p:sp>
          <p:nvSpPr>
            <p:cNvPr id="19" name="Oval 18">
              <a:extLst>
                <a:ext uri="{FF2B5EF4-FFF2-40B4-BE49-F238E27FC236}">
                  <a16:creationId xmlns:a16="http://schemas.microsoft.com/office/drawing/2014/main" id="{45657715-2937-8C28-6ABC-4B4EB68BA26F}"/>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0" name="Group 19">
            <a:extLst>
              <a:ext uri="{FF2B5EF4-FFF2-40B4-BE49-F238E27FC236}">
                <a16:creationId xmlns:a16="http://schemas.microsoft.com/office/drawing/2014/main" id="{F574B6DF-14D8-E051-0F4F-F63208B813AE}"/>
              </a:ext>
            </a:extLst>
          </p:cNvPr>
          <p:cNvGrpSpPr/>
          <p:nvPr/>
        </p:nvGrpSpPr>
        <p:grpSpPr>
          <a:xfrm>
            <a:off x="1847850" y="4275117"/>
            <a:ext cx="7651137" cy="492443"/>
            <a:chOff x="832463" y="3089989"/>
            <a:chExt cx="7651137" cy="492443"/>
          </a:xfrm>
        </p:grpSpPr>
        <p:sp>
          <p:nvSpPr>
            <p:cNvPr id="21" name="TextBox 7">
              <a:extLst>
                <a:ext uri="{FF2B5EF4-FFF2-40B4-BE49-F238E27FC236}">
                  <a16:creationId xmlns:a16="http://schemas.microsoft.com/office/drawing/2014/main" id="{1DC2DF3F-2186-9B92-6DB8-3FCFBBFE083F}"/>
                </a:ext>
              </a:extLst>
            </p:cNvPr>
            <p:cNvSpPr txBox="1"/>
            <p:nvPr/>
          </p:nvSpPr>
          <p:spPr>
            <a:xfrm>
              <a:off x="1310639" y="3089989"/>
              <a:ext cx="7172961"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Rome Statute of the International Criminal Court recognized apartheid as a crime against humanity on July 17, 1998</a:t>
              </a:r>
            </a:p>
          </p:txBody>
        </p:sp>
        <p:sp>
          <p:nvSpPr>
            <p:cNvPr id="22" name="Oval 21">
              <a:extLst>
                <a:ext uri="{FF2B5EF4-FFF2-40B4-BE49-F238E27FC236}">
                  <a16:creationId xmlns:a16="http://schemas.microsoft.com/office/drawing/2014/main" id="{A6BCCD0E-03AA-87A4-6E93-61A663382D90}"/>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3" name="Group 22">
            <a:extLst>
              <a:ext uri="{FF2B5EF4-FFF2-40B4-BE49-F238E27FC236}">
                <a16:creationId xmlns:a16="http://schemas.microsoft.com/office/drawing/2014/main" id="{E52A857D-EB44-12EF-FF66-336D1F3EA9F9}"/>
              </a:ext>
            </a:extLst>
          </p:cNvPr>
          <p:cNvGrpSpPr/>
          <p:nvPr/>
        </p:nvGrpSpPr>
        <p:grpSpPr>
          <a:xfrm>
            <a:off x="1847850" y="4965541"/>
            <a:ext cx="7651137" cy="492443"/>
            <a:chOff x="832463" y="3089989"/>
            <a:chExt cx="7651137" cy="492443"/>
          </a:xfrm>
        </p:grpSpPr>
        <p:sp>
          <p:nvSpPr>
            <p:cNvPr id="25" name="TextBox 7">
              <a:extLst>
                <a:ext uri="{FF2B5EF4-FFF2-40B4-BE49-F238E27FC236}">
                  <a16:creationId xmlns:a16="http://schemas.microsoft.com/office/drawing/2014/main" id="{3B25F921-CC7C-FF02-2A1A-2777E1781493}"/>
                </a:ext>
              </a:extLst>
            </p:cNvPr>
            <p:cNvSpPr txBox="1"/>
            <p:nvPr/>
          </p:nvSpPr>
          <p:spPr>
            <a:xfrm>
              <a:off x="1310639" y="3089989"/>
              <a:ext cx="7172961"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International Law Commission recognized apartheid as a crime against humanity in 2001</a:t>
              </a:r>
            </a:p>
          </p:txBody>
        </p:sp>
        <p:sp>
          <p:nvSpPr>
            <p:cNvPr id="26" name="Oval 25">
              <a:extLst>
                <a:ext uri="{FF2B5EF4-FFF2-40B4-BE49-F238E27FC236}">
                  <a16:creationId xmlns:a16="http://schemas.microsoft.com/office/drawing/2014/main" id="{8BE7EA47-9284-A24E-CEDC-B6423E409CC2}"/>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95169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3222B2AF-D74A-61DA-0F21-2B0B5FBE1E8D}"/>
              </a:ext>
            </a:extLst>
          </p:cNvPr>
          <p:cNvSpPr/>
          <p:nvPr/>
        </p:nvSpPr>
        <p:spPr>
          <a:xfrm>
            <a:off x="7686028" y="-2031702"/>
            <a:ext cx="3635650" cy="3635650"/>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pic>
        <p:nvPicPr>
          <p:cNvPr id="18" name="Picture 17" descr="A yellow dot in the sky&#10;&#10;Description automatically generated">
            <a:extLst>
              <a:ext uri="{FF2B5EF4-FFF2-40B4-BE49-F238E27FC236}">
                <a16:creationId xmlns:a16="http://schemas.microsoft.com/office/drawing/2014/main" id="{A2491F18-C4AE-600F-0836-286035A29C44}"/>
              </a:ext>
            </a:extLst>
          </p:cNvPr>
          <p:cNvPicPr>
            <a:picLocks noChangeAspect="1"/>
          </p:cNvPicPr>
          <p:nvPr/>
        </p:nvPicPr>
        <p:blipFill>
          <a:blip r:embed="rId2"/>
          <a:stretch>
            <a:fillRect/>
          </a:stretch>
        </p:blipFill>
        <p:spPr>
          <a:xfrm>
            <a:off x="250371" y="211570"/>
            <a:ext cx="2906486" cy="486275"/>
          </a:xfrm>
          <a:prstGeom prst="rect">
            <a:avLst/>
          </a:prstGeom>
        </p:spPr>
      </p:pic>
      <p:sp>
        <p:nvSpPr>
          <p:cNvPr id="31" name="Subtitle 6">
            <a:extLst>
              <a:ext uri="{FF2B5EF4-FFF2-40B4-BE49-F238E27FC236}">
                <a16:creationId xmlns:a16="http://schemas.microsoft.com/office/drawing/2014/main" id="{DE2B0FEE-62AE-0C47-8204-DBF9AA5758D0}"/>
              </a:ext>
            </a:extLst>
          </p:cNvPr>
          <p:cNvSpPr txBox="1">
            <a:spLocks/>
          </p:cNvSpPr>
          <p:nvPr/>
        </p:nvSpPr>
        <p:spPr>
          <a:xfrm>
            <a:off x="5224072" y="353393"/>
            <a:ext cx="6717557" cy="2937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dirty="0">
                <a:solidFill>
                  <a:srgbClr val="333333"/>
                </a:solidFill>
                <a:latin typeface="Roboto Mono" pitchFamily="2" charset="0"/>
                <a:ea typeface="Roboto Mono" pitchFamily="2" charset="0"/>
              </a:rPr>
              <a:t>Recognition of Gender Apartheid in Afghanistan: Women’s Long-Standing Fight</a:t>
            </a:r>
          </a:p>
        </p:txBody>
      </p:sp>
      <p:sp>
        <p:nvSpPr>
          <p:cNvPr id="17" name="TextBox 7">
            <a:extLst>
              <a:ext uri="{FF2B5EF4-FFF2-40B4-BE49-F238E27FC236}">
                <a16:creationId xmlns:a16="http://schemas.microsoft.com/office/drawing/2014/main" id="{DB387EA3-8B72-6DB6-309B-4C9DC826EEEF}"/>
              </a:ext>
            </a:extLst>
          </p:cNvPr>
          <p:cNvSpPr txBox="1"/>
          <p:nvPr/>
        </p:nvSpPr>
        <p:spPr>
          <a:xfrm>
            <a:off x="955039" y="2139040"/>
            <a:ext cx="8785861"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Demands for recognizing Gender Apartheid in Afghanistan is rooted in the historical advocacy of Women of Afghanistan and their allies:</a:t>
            </a:r>
          </a:p>
        </p:txBody>
      </p:sp>
      <p:grpSp>
        <p:nvGrpSpPr>
          <p:cNvPr id="11" name="Group 10">
            <a:extLst>
              <a:ext uri="{FF2B5EF4-FFF2-40B4-BE49-F238E27FC236}">
                <a16:creationId xmlns:a16="http://schemas.microsoft.com/office/drawing/2014/main" id="{12AF9C93-9A80-0735-6767-D5E77224F61F}"/>
              </a:ext>
            </a:extLst>
          </p:cNvPr>
          <p:cNvGrpSpPr/>
          <p:nvPr/>
        </p:nvGrpSpPr>
        <p:grpSpPr>
          <a:xfrm>
            <a:off x="1847850" y="3182778"/>
            <a:ext cx="8020269" cy="492443"/>
            <a:chOff x="832463" y="3089989"/>
            <a:chExt cx="8020269" cy="492443"/>
          </a:xfrm>
        </p:grpSpPr>
        <p:sp>
          <p:nvSpPr>
            <p:cNvPr id="3" name="TextBox 7">
              <a:extLst>
                <a:ext uri="{FF2B5EF4-FFF2-40B4-BE49-F238E27FC236}">
                  <a16:creationId xmlns:a16="http://schemas.microsoft.com/office/drawing/2014/main" id="{1DC4BC13-E5EB-D98B-E276-1909AF4D1A58}"/>
                </a:ext>
              </a:extLst>
            </p:cNvPr>
            <p:cNvSpPr txBox="1"/>
            <p:nvPr/>
          </p:nvSpPr>
          <p:spPr>
            <a:xfrm>
              <a:off x="1310639" y="3089989"/>
              <a:ext cx="7542093"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Testimonies at the 1998 Tribunal of the Global Campaign for Women's Human Rights.</a:t>
              </a:r>
            </a:p>
          </p:txBody>
        </p:sp>
        <p:sp>
          <p:nvSpPr>
            <p:cNvPr id="4" name="Oval 3">
              <a:extLst>
                <a:ext uri="{FF2B5EF4-FFF2-40B4-BE49-F238E27FC236}">
                  <a16:creationId xmlns:a16="http://schemas.microsoft.com/office/drawing/2014/main" id="{23F8B306-7957-7777-A832-0DB54C2CC256}"/>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15" name="Group 14">
            <a:extLst>
              <a:ext uri="{FF2B5EF4-FFF2-40B4-BE49-F238E27FC236}">
                <a16:creationId xmlns:a16="http://schemas.microsoft.com/office/drawing/2014/main" id="{20188246-DEB0-80FA-1423-738EBDBBED59}"/>
              </a:ext>
            </a:extLst>
          </p:cNvPr>
          <p:cNvGrpSpPr/>
          <p:nvPr/>
        </p:nvGrpSpPr>
        <p:grpSpPr>
          <a:xfrm>
            <a:off x="1847850" y="4010660"/>
            <a:ext cx="7181237" cy="738664"/>
            <a:chOff x="832463" y="3089989"/>
            <a:chExt cx="7181237" cy="738664"/>
          </a:xfrm>
        </p:grpSpPr>
        <p:sp>
          <p:nvSpPr>
            <p:cNvPr id="16" name="TextBox 7">
              <a:extLst>
                <a:ext uri="{FF2B5EF4-FFF2-40B4-BE49-F238E27FC236}">
                  <a16:creationId xmlns:a16="http://schemas.microsoft.com/office/drawing/2014/main" id="{65EEDC8E-185C-3E56-64F4-C20046ED47D2}"/>
                </a:ext>
              </a:extLst>
            </p:cNvPr>
            <p:cNvSpPr txBox="1"/>
            <p:nvPr/>
          </p:nvSpPr>
          <p:spPr>
            <a:xfrm>
              <a:off x="1310639" y="3089989"/>
              <a:ext cx="6703061" cy="738664"/>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In January 1999, then-UN Special Rapporteur Abdelfattah Amor stated that the Taliban had “introduced what is in point of fact a system of apartheid in respect of women.”</a:t>
              </a:r>
            </a:p>
          </p:txBody>
        </p:sp>
        <p:sp>
          <p:nvSpPr>
            <p:cNvPr id="19" name="Oval 18">
              <a:extLst>
                <a:ext uri="{FF2B5EF4-FFF2-40B4-BE49-F238E27FC236}">
                  <a16:creationId xmlns:a16="http://schemas.microsoft.com/office/drawing/2014/main" id="{45657715-2937-8C28-6ABC-4B4EB68BA26F}"/>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grpSp>
        <p:nvGrpSpPr>
          <p:cNvPr id="23" name="Group 22">
            <a:extLst>
              <a:ext uri="{FF2B5EF4-FFF2-40B4-BE49-F238E27FC236}">
                <a16:creationId xmlns:a16="http://schemas.microsoft.com/office/drawing/2014/main" id="{E52A857D-EB44-12EF-FF66-336D1F3EA9F9}"/>
              </a:ext>
            </a:extLst>
          </p:cNvPr>
          <p:cNvGrpSpPr/>
          <p:nvPr/>
        </p:nvGrpSpPr>
        <p:grpSpPr>
          <a:xfrm>
            <a:off x="1847850" y="5084763"/>
            <a:ext cx="7651137" cy="492443"/>
            <a:chOff x="832463" y="3089989"/>
            <a:chExt cx="7651137" cy="492443"/>
          </a:xfrm>
        </p:grpSpPr>
        <p:sp>
          <p:nvSpPr>
            <p:cNvPr id="25" name="TextBox 7">
              <a:extLst>
                <a:ext uri="{FF2B5EF4-FFF2-40B4-BE49-F238E27FC236}">
                  <a16:creationId xmlns:a16="http://schemas.microsoft.com/office/drawing/2014/main" id="{3B25F921-CC7C-FF02-2A1A-2777E1781493}"/>
                </a:ext>
              </a:extLst>
            </p:cNvPr>
            <p:cNvSpPr txBox="1"/>
            <p:nvPr/>
          </p:nvSpPr>
          <p:spPr>
            <a:xfrm>
              <a:off x="1310639" y="3089989"/>
              <a:ext cx="7172961" cy="492443"/>
            </a:xfrm>
            <a:prstGeom prst="rect">
              <a:avLst/>
            </a:prstGeom>
          </p:spPr>
          <p:txBody>
            <a:bodyPr wrap="square" lIns="0" tIns="0" rIns="0" bIns="0" rtlCol="0" anchor="t">
              <a:spAutoFit/>
            </a:bodyPr>
            <a:lstStyle/>
            <a:p>
              <a:pPr algn="l"/>
              <a:r>
                <a:rPr lang="en-US" sz="1600" dirty="0">
                  <a:solidFill>
                    <a:srgbClr val="333333"/>
                  </a:solidFill>
                  <a:latin typeface="Roboto" panose="02000000000000000000" pitchFamily="2" charset="0"/>
                  <a:ea typeface="Roboto" panose="02000000000000000000" pitchFamily="2" charset="0"/>
                </a:rPr>
                <a:t>UN Special Procedures and other UN experts have reaffirmed applicability of the concept of Gender Apartheid in Afghanistan over the years.</a:t>
              </a:r>
            </a:p>
          </p:txBody>
        </p:sp>
        <p:sp>
          <p:nvSpPr>
            <p:cNvPr id="26" name="Oval 25">
              <a:extLst>
                <a:ext uri="{FF2B5EF4-FFF2-40B4-BE49-F238E27FC236}">
                  <a16:creationId xmlns:a16="http://schemas.microsoft.com/office/drawing/2014/main" id="{8BE7EA47-9284-A24E-CEDC-B6423E409CC2}"/>
                </a:ext>
              </a:extLst>
            </p:cNvPr>
            <p:cNvSpPr/>
            <p:nvPr/>
          </p:nvSpPr>
          <p:spPr>
            <a:xfrm>
              <a:off x="832463" y="3098760"/>
              <a:ext cx="230550" cy="228679"/>
            </a:xfrm>
            <a:prstGeom prst="ellipse">
              <a:avLst/>
            </a:prstGeom>
            <a:solidFill>
              <a:srgbClr val="FED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Tree>
    <p:extLst>
      <p:ext uri="{BB962C8B-B14F-4D97-AF65-F5344CB8AC3E}">
        <p14:creationId xmlns:p14="http://schemas.microsoft.com/office/powerpoint/2010/main" val="3588950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339</TotalTime>
  <Words>1632</Words>
  <Application>Microsoft Macintosh PowerPoint</Application>
  <PresentationFormat>Widescreen</PresentationFormat>
  <Paragraphs>143</Paragraphs>
  <Slides>27</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Aptos Display</vt:lpstr>
      <vt:lpstr>Arial</vt:lpstr>
      <vt:lpstr>Public Sans</vt:lpstr>
      <vt:lpstr>Roboto</vt:lpstr>
      <vt:lpstr>Roboto Black</vt:lpstr>
      <vt:lpstr>Roboto Mono</vt:lpstr>
      <vt:lpstr>Roboto Mono Medium</vt:lpstr>
      <vt:lpstr>Office Theme</vt:lpstr>
      <vt:lpstr>Strategizing to End Gender Apartheid in Afghanistan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Strategizing to End Gender Apartheid in Afghanistan </dc:title>
  <dc:creator>FORMAT.LDN® Studio</dc:creator>
  <cp:lastModifiedBy>David Jackson</cp:lastModifiedBy>
  <cp:revision>11</cp:revision>
  <dcterms:created xsi:type="dcterms:W3CDTF">2024-07-02T16:07:38Z</dcterms:created>
  <dcterms:modified xsi:type="dcterms:W3CDTF">2025-03-25T17:33:51Z</dcterms:modified>
</cp:coreProperties>
</file>